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56" r:id="rId3"/>
    <p:sldId id="294" r:id="rId4"/>
    <p:sldId id="257" r:id="rId5"/>
    <p:sldId id="298" r:id="rId6"/>
    <p:sldId id="299" r:id="rId7"/>
    <p:sldId id="258" r:id="rId8"/>
    <p:sldId id="306" r:id="rId9"/>
    <p:sldId id="278" r:id="rId10"/>
    <p:sldId id="332" r:id="rId11"/>
    <p:sldId id="301" r:id="rId12"/>
    <p:sldId id="302" r:id="rId13"/>
    <p:sldId id="279" r:id="rId14"/>
    <p:sldId id="331" r:id="rId15"/>
    <p:sldId id="280" r:id="rId16"/>
    <p:sldId id="303" r:id="rId17"/>
    <p:sldId id="295" r:id="rId18"/>
    <p:sldId id="333" r:id="rId19"/>
    <p:sldId id="296" r:id="rId20"/>
    <p:sldId id="272" r:id="rId21"/>
    <p:sldId id="288" r:id="rId2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o César Pereira" initials="JCP" lastIdx="2" clrIdx="0">
    <p:extLst>
      <p:ext uri="{19B8F6BF-5375-455C-9EA6-DF929625EA0E}">
        <p15:presenceInfo xmlns:p15="http://schemas.microsoft.com/office/powerpoint/2012/main" userId="72a51f49704b9e8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5380" autoAdjust="0"/>
  </p:normalViewPr>
  <p:slideViewPr>
    <p:cSldViewPr snapToGrid="0">
      <p:cViewPr varScale="1">
        <p:scale>
          <a:sx n="77" d="100"/>
          <a:sy n="77" d="100"/>
        </p:scale>
        <p:origin x="120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9B8514-31C8-4F80-BE89-AD2673FEAC94}" type="datetimeFigureOut">
              <a:rPr lang="pt-BR" smtClean="0"/>
              <a:t>08/05/2021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C7AE96-3074-42CF-A52D-920C24ED0C4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9980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201D47-B91D-41F5-8B2B-A2566FC90F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9ACD1A0-6D86-451E-93CB-E69A04723C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2320670-AE81-49B2-AFEC-830CC5FFD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057A-2E25-4966-A35C-CE42141439CB}" type="datetimeFigureOut">
              <a:rPr lang="pt-BR" smtClean="0"/>
              <a:t>08/05/2021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7EF0127-AA27-4FA5-9175-A9ADBBBA1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0B7B1B2-A4A9-4293-AA22-C1D0463B3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BBF6-9B82-42CC-A7E3-7A451A6D12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502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D28F6C-D4B7-410A-8361-4A1A0A6976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585A66E-A87F-45B3-870D-0FC35EA731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29E7092-4E98-43EF-AE54-153C54C4C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057A-2E25-4966-A35C-CE42141439CB}" type="datetimeFigureOut">
              <a:rPr lang="pt-BR" smtClean="0"/>
              <a:t>08/05/2021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100D057-9AE3-4838-A638-A2EB92354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28E0C1A-0A46-4B03-A61D-0640F153E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BBF6-9B82-42CC-A7E3-7A451A6D12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072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384C4A5-F66D-42C0-94EB-DC56ECA480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831AF7A-2131-4AED-A365-B1D2C925FD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313260A-CAD0-4700-9047-4B530A120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057A-2E25-4966-A35C-CE42141439CB}" type="datetimeFigureOut">
              <a:rPr lang="pt-BR" smtClean="0"/>
              <a:t>08/05/2021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D386A84-61DC-430C-BCEA-01E2936AB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2C1D4FC-4C40-4DD0-BB55-EEB911779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BBF6-9B82-42CC-A7E3-7A451A6D12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8092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08/05/2021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640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08/05/2021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690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08/05/2021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8729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08/05/2021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4012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08/05/2021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202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08/05/2021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561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08/05/2021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3418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08/05/2021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0903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58B1FE-5BF9-42AD-92DA-FCB46AFAF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24618A7-2819-4E4E-BF07-87EA972F65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8A46ED9-BC48-45C3-AAE5-F8FA793A7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057A-2E25-4966-A35C-CE42141439CB}" type="datetimeFigureOut">
              <a:rPr lang="pt-BR" smtClean="0"/>
              <a:t>08/05/2021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C3F16FE-6D9E-4B75-8E40-C1C43553F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7A3ABEE-866A-4461-95F6-EC30C2D19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BBF6-9B82-42CC-A7E3-7A451A6D12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7332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08/05/2021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2726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08/05/2021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903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08/05/2021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17987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06052B-5854-4A85-B8FA-859073E68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C0C06FF-B061-4457-88EA-749D09E508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022567A-768F-4B22-9C7F-9915D6FD4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057A-2E25-4966-A35C-CE42141439CB}" type="datetimeFigureOut">
              <a:rPr lang="pt-BR" smtClean="0"/>
              <a:t>08/05/2021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4AF32E8-CC82-4C90-8645-2906F477F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C6AAB69-71E1-4336-992F-664AAA8C8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BBF6-9B82-42CC-A7E3-7A451A6D12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183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7B5BC6-9BD5-4636-B430-96733EA4D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0DCB368-1894-4628-94EF-FFD476EDE1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8FE6F9B-54D4-4290-A237-68A3BE5330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04E5C6B-C52C-4D97-874B-98C9F216A6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057A-2E25-4966-A35C-CE42141439CB}" type="datetimeFigureOut">
              <a:rPr lang="pt-BR" smtClean="0"/>
              <a:t>08/05/2021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F4B6A72-6537-40F1-9E0B-74F4E97C6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28ED164-F2C3-4E24-ACC8-0DE3F23F7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BBF6-9B82-42CC-A7E3-7A451A6D12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7781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DD4D62-AD59-49E8-8DD0-DCA49DA84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3EF3541-4592-4169-BC7A-9892BBC495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B926846-2EC2-4510-A879-251ADEA83B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3E4AB670-B694-477C-91C2-2EAC8BDE51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E019D1D3-C60F-4DAB-ADFF-09FCC9E1D9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4DD493D-1633-414B-9710-F344485DD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057A-2E25-4966-A35C-CE42141439CB}" type="datetimeFigureOut">
              <a:rPr lang="pt-BR" smtClean="0"/>
              <a:t>08/05/2021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64D586B0-DC5C-431A-8935-699097549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CF07F2AF-85B6-441E-A202-0E2B4014B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BBF6-9B82-42CC-A7E3-7A451A6D12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6664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CA40C9-F4A9-4021-9678-3B98FB657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2870B912-60DD-43D7-A77A-E2A9A3AC6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057A-2E25-4966-A35C-CE42141439CB}" type="datetimeFigureOut">
              <a:rPr lang="pt-BR" smtClean="0"/>
              <a:t>08/05/2021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77A4CBA-20F5-42D4-8235-82CCE7D37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16BDAA8B-755C-4D3F-BF10-325A4A933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BBF6-9B82-42CC-A7E3-7A451A6D12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4163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EE3706A2-3CF4-4A8E-A912-CAA378D38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057A-2E25-4966-A35C-CE42141439CB}" type="datetimeFigureOut">
              <a:rPr lang="pt-BR" smtClean="0"/>
              <a:t>08/05/2021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A1A6751-E785-4C5E-8959-A2912258A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BCE5471-851F-4247-8684-48F7B5052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BBF6-9B82-42CC-A7E3-7A451A6D12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4535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AD9EEC-D005-4C4F-A6A0-52671D65A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42A2DDC-B4FB-4085-B7DC-F09A88F46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9EBD17E-A1D2-496C-9368-67D429FD0A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9619B70-65C7-42A0-866A-EF334E84B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057A-2E25-4966-A35C-CE42141439CB}" type="datetimeFigureOut">
              <a:rPr lang="pt-BR" smtClean="0"/>
              <a:t>08/05/2021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CA4DE47-B9F2-4B73-8A99-A57CCF64F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22FD2DB-7DA3-489E-AB1B-C0F6D1DB3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BBF6-9B82-42CC-A7E3-7A451A6D12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365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369035-6DEE-40D7-8659-B57ACC5C3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110CBA6E-6397-42E3-AF8B-EC7A3CD356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50485DD-5C79-413B-87AD-6CDE0A82B4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68BA8C3-DE28-4863-9BDC-3AEF0CEFC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057A-2E25-4966-A35C-CE42141439CB}" type="datetimeFigureOut">
              <a:rPr lang="pt-BR" smtClean="0"/>
              <a:t>08/05/2021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4EE666D-BE25-46E1-8DD3-B1B878966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40CA7B3-B051-4AEA-BBC4-077B02099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BBF6-9B82-42CC-A7E3-7A451A6D12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3257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31EC9B7C-4754-4D32-A47C-C200E1D71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F2FA64E-5C14-4EF1-8861-85F37C4118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75B2BF9-D91E-4839-AE7D-03A3F140F5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E057A-2E25-4966-A35C-CE42141439CB}" type="datetimeFigureOut">
              <a:rPr lang="pt-BR" smtClean="0"/>
              <a:t>08/05/2021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19AF049-0888-40FC-84B3-5529A4E4B0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A1A4824-C195-4E3B-A62D-67C68AC61D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0BBF6-9B82-42CC-A7E3-7A451A6D12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2416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DFE8D-4BC9-44B7-A727-A7AF7E3E5A89}" type="datetimeFigureOut">
              <a:rPr lang="pt-BR" smtClean="0"/>
              <a:t>08/05/2021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846865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iptubarao.wordpress.com/tag/cordeiro-de-deus/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creativecommons.org/licenses/by-nc-nd/3.0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-nd/3.0/" TargetMode="External"/><Relationship Id="rId2" Type="http://schemas.openxmlformats.org/officeDocument/2006/relationships/hyperlink" Target="https://iptubarao.wordpress.com/tag/cordeiro-de-deus/" TargetMode="Externa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gif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apoia.se/apoieoboasemente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g"/><Relationship Id="rId4" Type="http://schemas.openxmlformats.org/officeDocument/2006/relationships/hyperlink" Target="https://www.youtube.com/channel/UCtqdNP9VJH8tuyVMMTJfm5g/join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t.me/juliocesarmedeiros" TargetMode="Externa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otmart.com/product/curso-de-professores-de-escola-dominical/D45351936X" TargetMode="Externa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NrkD7upCAng?feature=oembed" TargetMode="Externa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juliocesarmedeiros.org/2019/12/14/o-que-as-brigas-dos-pais-podem-causar-na-vida-dos-filhosas/" TargetMode="External"/><Relationship Id="rId2" Type="http://schemas.openxmlformats.org/officeDocument/2006/relationships/hyperlink" Target="https://g.co/kgs/C5omuu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hyperlink" Target="https://juliocesarmedeiros.org/2020/12/30/quem-foi-mardoqueu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B9951BD9-0868-4CDB-ACD6-9C4209B5E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4637247" y="0"/>
            <a:ext cx="755475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1D0145B-D3E0-4CD9-AF10-A2877B4DE7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61489" y="646330"/>
            <a:ext cx="6769594" cy="2782669"/>
          </a:xfrm>
        </p:spPr>
        <p:txBody>
          <a:bodyPr>
            <a:normAutofit/>
          </a:bodyPr>
          <a:lstStyle/>
          <a:p>
            <a:pPr algn="l"/>
            <a:r>
              <a:rPr lang="pt-BR" b="1" dirty="0">
                <a:solidFill>
                  <a:schemeClr val="bg1"/>
                </a:solidFill>
              </a:rPr>
              <a:t>06: A Misericórdia de Deus.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1F4FFB9C-B2F2-4E13-B83D-246C58F8BE05}"/>
              </a:ext>
            </a:extLst>
          </p:cNvPr>
          <p:cNvSpPr txBox="1"/>
          <p:nvPr/>
        </p:nvSpPr>
        <p:spPr>
          <a:xfrm>
            <a:off x="7858301" y="4150150"/>
            <a:ext cx="37886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Pr. Valdir Alves de Oliveira</a:t>
            </a:r>
          </a:p>
        </p:txBody>
      </p:sp>
      <p:pic>
        <p:nvPicPr>
          <p:cNvPr id="4" name="Imagem 3" descr="Uma imagem contendo Texto&#10;&#10;Descrição gerada automaticamente">
            <a:extLst>
              <a:ext uri="{FF2B5EF4-FFF2-40B4-BE49-F238E27FC236}">
                <a16:creationId xmlns:a16="http://schemas.microsoft.com/office/drawing/2014/main" id="{0D4871D6-919D-4FB6-A19E-3D479BBCE5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677" y="5889908"/>
            <a:ext cx="3645408" cy="682752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BB8C9324-9367-495D-B185-AE28D9E84060}"/>
              </a:ext>
            </a:extLst>
          </p:cNvPr>
          <p:cNvSpPr txBox="1"/>
          <p:nvPr/>
        </p:nvSpPr>
        <p:spPr>
          <a:xfrm>
            <a:off x="7270596" y="3429000"/>
            <a:ext cx="476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rgbClr val="FFFF00"/>
                </a:solidFill>
              </a:rPr>
              <a:t>2º Trimestre de 2021</a:t>
            </a:r>
          </a:p>
        </p:txBody>
      </p:sp>
      <p:pic>
        <p:nvPicPr>
          <p:cNvPr id="8" name="Imagem 7" descr="Uma imagem contendo cachorro, pequeno, deitado, mulher&#10;&#10;Descrição gerada automaticamente">
            <a:extLst>
              <a:ext uri="{FF2B5EF4-FFF2-40B4-BE49-F238E27FC236}">
                <a16:creationId xmlns:a16="http://schemas.microsoft.com/office/drawing/2014/main" id="{CE19786D-3CAF-4D7A-BBD5-D1B4253020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9" r="-2" b="4527"/>
          <a:stretch/>
        </p:blipFill>
        <p:spPr>
          <a:xfrm>
            <a:off x="1" y="-1"/>
            <a:ext cx="4660406" cy="6768935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47267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As Misericórdias do Senhor Ronovam-se a Cada Manhã – igreja de Cristo">
            <a:extLst>
              <a:ext uri="{FF2B5EF4-FFF2-40B4-BE49-F238E27FC236}">
                <a16:creationId xmlns:a16="http://schemas.microsoft.com/office/drawing/2014/main" id="{2FCFB86A-A25A-4101-ADF8-90E6C60FD4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 descr="Uma imagem contendo Diagrama&#10;&#10;Descrição gerada automaticamente">
            <a:extLst>
              <a:ext uri="{FF2B5EF4-FFF2-40B4-BE49-F238E27FC236}">
                <a16:creationId xmlns:a16="http://schemas.microsoft.com/office/drawing/2014/main" id="{E486882B-0DEB-4A2C-B2CD-55FEE542C6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7511" y="5758540"/>
            <a:ext cx="1244819" cy="1095750"/>
          </a:xfrm>
          <a:prstGeom prst="rect">
            <a:avLst/>
          </a:prstGeom>
        </p:spPr>
      </p:pic>
      <p:sp>
        <p:nvSpPr>
          <p:cNvPr id="17" name="CaixaDeTexto 16">
            <a:extLst>
              <a:ext uri="{FF2B5EF4-FFF2-40B4-BE49-F238E27FC236}">
                <a16:creationId xmlns:a16="http://schemas.microsoft.com/office/drawing/2014/main" id="{51248E0F-D682-449D-A691-B9B20C2B23E2}"/>
              </a:ext>
            </a:extLst>
          </p:cNvPr>
          <p:cNvSpPr txBox="1"/>
          <p:nvPr/>
        </p:nvSpPr>
        <p:spPr>
          <a:xfrm>
            <a:off x="245309" y="4871003"/>
            <a:ext cx="6982208" cy="1534266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6350" indent="-6350">
              <a:lnSpc>
                <a:spcPct val="103000"/>
              </a:lnSpc>
              <a:spcBef>
                <a:spcPts val="200"/>
              </a:spcBef>
            </a:pPr>
            <a:r>
              <a:rPr lang="pt-BR" sz="1800" b="1" dirty="0">
                <a:solidFill>
                  <a:srgbClr val="2E74B5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1.3. </a:t>
            </a:r>
            <a:r>
              <a:rPr lang="pt-BR" b="1" dirty="0">
                <a:solidFill>
                  <a:srgbClr val="2E74B5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misericórdias de Deus não fazem acepção de pessoas.</a:t>
            </a:r>
          </a:p>
          <a:p>
            <a:pPr marL="6350" indent="-6350">
              <a:lnSpc>
                <a:spcPct val="103000"/>
              </a:lnSpc>
              <a:spcBef>
                <a:spcPts val="200"/>
              </a:spcBef>
            </a:pPr>
            <a:r>
              <a:rPr lang="pt-BR" dirty="0"/>
              <a:t>Todos foram colocados em desobediência perante o Senhor para que Ele use de misericórdia para com todos, sem fazer acepção de pessoas. Deus não faz distinção entre seres humanos: cor, sexo, posição social, idade, país. 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B761D41D-2644-4794-990C-7E4B2D57E1E9}"/>
              </a:ext>
            </a:extLst>
          </p:cNvPr>
          <p:cNvSpPr txBox="1"/>
          <p:nvPr/>
        </p:nvSpPr>
        <p:spPr>
          <a:xfrm>
            <a:off x="367976" y="314999"/>
            <a:ext cx="7423213" cy="153426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88900" lvl="1">
              <a:lnSpc>
                <a:spcPct val="103000"/>
              </a:lnSpc>
              <a:spcBef>
                <a:spcPts val="200"/>
              </a:spcBef>
            </a:pPr>
            <a:r>
              <a:rPr lang="pt-BR" b="1" dirty="0">
                <a:solidFill>
                  <a:srgbClr val="2E74B5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1.1	As misericórdias de Deus não têm fim.</a:t>
            </a:r>
          </a:p>
          <a:p>
            <a:pPr marL="88900" lvl="1">
              <a:lnSpc>
                <a:spcPct val="103000"/>
              </a:lnSpc>
              <a:spcBef>
                <a:spcPts val="200"/>
              </a:spcBef>
            </a:pPr>
            <a:r>
              <a:rPr lang="pt-BR" dirty="0"/>
              <a:t>As misericórdias do Senhor não tem fim, elas são eternas. Deus é misericordioso para conosco porque Ele nos conhece e sabe que somos fracos e carentes. O Senhor é cheio de misericórdia (Tg.5.11). Deus é rico em misericórdia (Ef.2.4 – 6).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8B653849-9909-4FA3-85A7-6B16AC7DD78D}"/>
              </a:ext>
            </a:extLst>
          </p:cNvPr>
          <p:cNvSpPr txBox="1"/>
          <p:nvPr/>
        </p:nvSpPr>
        <p:spPr>
          <a:xfrm>
            <a:off x="7227517" y="2067472"/>
            <a:ext cx="4795480" cy="2585323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ts val="25"/>
              </a:spcBef>
            </a:pPr>
            <a:r>
              <a:rPr lang="pt-BR" sz="1800" dirty="0">
                <a:solidFill>
                  <a:srgbClr val="2D74B5"/>
                </a:solidFill>
                <a:latin typeface="Calibri Light"/>
                <a:cs typeface="Calibri Light"/>
              </a:rPr>
              <a:t>1.2.</a:t>
            </a:r>
            <a:r>
              <a:rPr lang="pt-BR" sz="1800" spc="-5" dirty="0">
                <a:solidFill>
                  <a:srgbClr val="2D74B5"/>
                </a:solidFill>
                <a:latin typeface="Calibri Light"/>
                <a:cs typeface="Calibri Light"/>
              </a:rPr>
              <a:t> </a:t>
            </a:r>
            <a:r>
              <a:rPr lang="pt-BR" spc="-5" dirty="0">
                <a:solidFill>
                  <a:srgbClr val="2D74B5"/>
                </a:solidFill>
                <a:latin typeface="Calibri Light"/>
                <a:cs typeface="Calibri Light"/>
              </a:rPr>
              <a:t>As misericórdias de Deus são novas a cada manhã.</a:t>
            </a:r>
          </a:p>
          <a:p>
            <a:pPr>
              <a:spcBef>
                <a:spcPts val="25"/>
              </a:spcBef>
            </a:pPr>
            <a:r>
              <a:rPr lang="pt-BR" dirty="0"/>
              <a:t>É uma renovação constante, diária a nosso favor, para o nosso bem. Ele renova as misericórdias para alcançar os salvos e aqueles que ainda não se converteram. “Novas a cada manhã” apontam para a ilimitada misericórdia divina demostrada no fato de cada dia ser uma oportunidade para experimentá-la.</a:t>
            </a:r>
          </a:p>
        </p:txBody>
      </p:sp>
    </p:spTree>
    <p:extLst>
      <p:ext uri="{BB962C8B-B14F-4D97-AF65-F5344CB8AC3E}">
        <p14:creationId xmlns:p14="http://schemas.microsoft.com/office/powerpoint/2010/main" val="179642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8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4E615EEF-3C24-4A5D-A402-FECD247776C5}"/>
              </a:ext>
            </a:extLst>
          </p:cNvPr>
          <p:cNvSpPr txBox="1"/>
          <p:nvPr/>
        </p:nvSpPr>
        <p:spPr>
          <a:xfrm>
            <a:off x="640080" y="325369"/>
            <a:ext cx="4368602" cy="19568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2. As misericórdias de Deus e Sua fidelidade</a:t>
            </a:r>
          </a:p>
        </p:txBody>
      </p:sp>
      <p:sp>
        <p:nvSpPr>
          <p:cNvPr id="137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168369F2-1AB9-473F-8136-2EE400D2C6BA}"/>
              </a:ext>
            </a:extLst>
          </p:cNvPr>
          <p:cNvSpPr txBox="1"/>
          <p:nvPr/>
        </p:nvSpPr>
        <p:spPr>
          <a:xfrm>
            <a:off x="640080" y="2872899"/>
            <a:ext cx="4243589" cy="3320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350" marR="635" indent="-228600">
              <a:lnSpc>
                <a:spcPct val="90000"/>
              </a:lnSpc>
              <a:spcAft>
                <a:spcPts val="850"/>
              </a:spcAft>
              <a:buFont typeface="Arial" panose="020B0604020202020204" pitchFamily="34" charset="0"/>
              <a:buChar char="•"/>
            </a:pPr>
            <a:r>
              <a:rPr lang="en-US" sz="2200">
                <a:effectLst/>
              </a:rPr>
              <a:t>Ele prometeu juízo pela desobediência, mas também restauração pelo arrependimento. Ele usa de misericórdia para com todos e não faz acepção de pessoas. </a:t>
            </a:r>
          </a:p>
        </p:txBody>
      </p:sp>
      <p:pic>
        <p:nvPicPr>
          <p:cNvPr id="3074" name="Picture 2" descr="Eu Sou Um Pouco De Cada Livro Que Li: Lendo a Bíblia || ️ Deuteronômio (Dt)">
            <a:extLst>
              <a:ext uri="{FF2B5EF4-FFF2-40B4-BE49-F238E27FC236}">
                <a16:creationId xmlns:a16="http://schemas.microsoft.com/office/drawing/2014/main" id="{07792EE6-B548-4704-875B-FDB5A869FE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3"/>
          <a:stretch/>
        </p:blipFill>
        <p:spPr bwMode="auto">
          <a:xfrm>
            <a:off x="5807034" y="-670635"/>
            <a:ext cx="8224119" cy="8199269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C8F7E880-05DA-430E-B419-584A069068AD}"/>
              </a:ext>
            </a:extLst>
          </p:cNvPr>
          <p:cNvSpPr txBox="1"/>
          <p:nvPr/>
        </p:nvSpPr>
        <p:spPr>
          <a:xfrm>
            <a:off x="9586800" y="6870700"/>
            <a:ext cx="2605200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 anchor="t">
            <a:spAutoFit/>
          </a:bodyPr>
          <a:lstStyle/>
          <a:p>
            <a:pPr algn="r">
              <a:spcAft>
                <a:spcPts val="600"/>
              </a:spcAft>
            </a:pPr>
            <a:r>
              <a:rPr lang="pt-BR" sz="700">
                <a:solidFill>
                  <a:srgbClr val="FFFFFF"/>
                </a:solidFill>
                <a:hlinkClick r:id="rId3" tooltip="https://iptubarao.wordpress.com/tag/cordeiro-de-deus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Esta Foto</a:t>
            </a:r>
            <a:r>
              <a:rPr lang="pt-BR" sz="700">
                <a:solidFill>
                  <a:srgbClr val="FFFFFF"/>
                </a:solidFill>
              </a:rPr>
              <a:t> de Autor Desconhecido está licenciado em </a:t>
            </a:r>
            <a:r>
              <a:rPr lang="pt-BR" sz="700">
                <a:solidFill>
                  <a:srgbClr val="FFFFFF"/>
                </a:solidFill>
                <a:hlinkClick r:id="rId4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endParaRPr lang="pt-BR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127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3B0DF90E-6BAD-4E82-8FDF-717C9A357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3">
            <a:extLst>
              <a:ext uri="{FF2B5EF4-FFF2-40B4-BE49-F238E27FC236}">
                <a16:creationId xmlns:a16="http://schemas.microsoft.com/office/drawing/2014/main" id="{13DCC859-0434-4BB8-B6C5-09C88AE698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786754" cy="6858000"/>
          </a:xfrm>
          <a:custGeom>
            <a:avLst/>
            <a:gdLst>
              <a:gd name="connsiteX0" fmla="*/ 0 w 11786754"/>
              <a:gd name="connsiteY0" fmla="*/ 0 h 6858000"/>
              <a:gd name="connsiteX1" fmla="*/ 8610600 w 11786754"/>
              <a:gd name="connsiteY1" fmla="*/ 0 h 6858000"/>
              <a:gd name="connsiteX2" fmla="*/ 11786754 w 11786754"/>
              <a:gd name="connsiteY2" fmla="*/ 6858000 h 6858000"/>
              <a:gd name="connsiteX3" fmla="*/ 0 w 1178675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86754" h="6858000">
                <a:moveTo>
                  <a:pt x="0" y="0"/>
                </a:moveTo>
                <a:lnTo>
                  <a:pt x="8610600" y="0"/>
                </a:lnTo>
                <a:lnTo>
                  <a:pt x="1178675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1">
            <a:extLst>
              <a:ext uri="{FF2B5EF4-FFF2-40B4-BE49-F238E27FC236}">
                <a16:creationId xmlns:a16="http://schemas.microsoft.com/office/drawing/2014/main" id="{08E7ACFB-B791-4C23-8B17-013FEDC09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581400" cy="6858000"/>
          </a:xfrm>
          <a:custGeom>
            <a:avLst/>
            <a:gdLst>
              <a:gd name="connsiteX0" fmla="*/ 0 w 3581400"/>
              <a:gd name="connsiteY0" fmla="*/ 0 h 6858000"/>
              <a:gd name="connsiteX1" fmla="*/ 405246 w 3581400"/>
              <a:gd name="connsiteY1" fmla="*/ 0 h 6858000"/>
              <a:gd name="connsiteX2" fmla="*/ 3581400 w 3581400"/>
              <a:gd name="connsiteY2" fmla="*/ 6858000 h 6858000"/>
              <a:gd name="connsiteX3" fmla="*/ 0 w 3581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1400" h="6858000">
                <a:moveTo>
                  <a:pt x="0" y="0"/>
                </a:moveTo>
                <a:lnTo>
                  <a:pt x="405246" y="0"/>
                </a:lnTo>
                <a:lnTo>
                  <a:pt x="3581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8F7E880-05DA-430E-B419-584A069068AD}"/>
              </a:ext>
            </a:extLst>
          </p:cNvPr>
          <p:cNvSpPr txBox="1"/>
          <p:nvPr/>
        </p:nvSpPr>
        <p:spPr>
          <a:xfrm>
            <a:off x="9586800" y="6870700"/>
            <a:ext cx="2605200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 anchor="t">
            <a:spAutoFit/>
          </a:bodyPr>
          <a:lstStyle/>
          <a:p>
            <a:pPr algn="r">
              <a:spcAft>
                <a:spcPts val="600"/>
              </a:spcAft>
            </a:pPr>
            <a:r>
              <a:rPr lang="pt-BR" sz="700">
                <a:solidFill>
                  <a:srgbClr val="FFFFFF"/>
                </a:solidFill>
                <a:hlinkClick r:id="rId2" tooltip="https://iptubarao.wordpress.com/tag/cordeiro-de-deus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Esta Foto</a:t>
            </a:r>
            <a:r>
              <a:rPr lang="pt-BR" sz="700">
                <a:solidFill>
                  <a:srgbClr val="FFFFFF"/>
                </a:solidFill>
              </a:rPr>
              <a:t> de Autor Desconhecido está licenciado em </a:t>
            </a:r>
            <a:r>
              <a:rPr lang="pt-BR" sz="700">
                <a:solidFill>
                  <a:srgbClr val="FFFFFF"/>
                </a:solidFill>
                <a:hlinkClick r:id="rId3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endParaRPr lang="pt-BR" sz="700">
              <a:solidFill>
                <a:srgbClr val="FFFFFF"/>
              </a:solidFill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DBD7AAEA-9BAC-4E39-9D2E-98E0AE63B134}"/>
              </a:ext>
            </a:extLst>
          </p:cNvPr>
          <p:cNvSpPr txBox="1"/>
          <p:nvPr/>
        </p:nvSpPr>
        <p:spPr>
          <a:xfrm>
            <a:off x="288347" y="442308"/>
            <a:ext cx="6991351" cy="1397643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normAutofit/>
          </a:bodyPr>
          <a:lstStyle/>
          <a:p>
            <a:pPr marL="6350" indent="-6350">
              <a:lnSpc>
                <a:spcPct val="103000"/>
              </a:lnSpc>
              <a:spcBef>
                <a:spcPts val="200"/>
              </a:spcBef>
            </a:pPr>
            <a:r>
              <a:rPr lang="pt-BR" b="1" dirty="0">
                <a:solidFill>
                  <a:srgbClr val="2E74B5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2.1. As misericórdias de Deus estão atreladas à esperança.</a:t>
            </a:r>
          </a:p>
          <a:p>
            <a:pPr marL="6350" indent="-6350">
              <a:lnSpc>
                <a:spcPct val="103000"/>
              </a:lnSpc>
              <a:spcBef>
                <a:spcPts val="200"/>
              </a:spcBef>
            </a:pPr>
            <a:r>
              <a:rPr lang="pt-BR" dirty="0"/>
              <a:t>Jeremias queria que o seu povo soubesse que nem tudo está perdido. Razões para terem esperança, de acordo com a Bíblia “A ira do Senhor é de curta duração, mas a sua misericórdia não tem fim.” (Lm.3.22)</a:t>
            </a:r>
          </a:p>
          <a:p>
            <a:pPr marL="6350" indent="-6350">
              <a:lnSpc>
                <a:spcPct val="103000"/>
              </a:lnSpc>
              <a:spcBef>
                <a:spcPts val="200"/>
              </a:spcBef>
            </a:pPr>
            <a:endParaRPr lang="pt-BR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2884EB3F-166A-4DC4-89AA-1480F0E8F4A7}"/>
              </a:ext>
            </a:extLst>
          </p:cNvPr>
          <p:cNvSpPr txBox="1"/>
          <p:nvPr/>
        </p:nvSpPr>
        <p:spPr>
          <a:xfrm>
            <a:off x="405246" y="2443309"/>
            <a:ext cx="6991351" cy="15941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>
            <a:normAutofit fontScale="92500" lnSpcReduction="10000"/>
          </a:bodyPr>
          <a:lstStyle/>
          <a:p>
            <a:pPr marL="6350" indent="-6350">
              <a:lnSpc>
                <a:spcPct val="103000"/>
              </a:lnSpc>
              <a:spcBef>
                <a:spcPts val="200"/>
              </a:spcBef>
            </a:pPr>
            <a:r>
              <a:rPr lang="pt-BR" sz="1800" b="1" dirty="0">
                <a:solidFill>
                  <a:srgbClr val="2E74B5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2.2 –  </a:t>
            </a:r>
            <a:r>
              <a:rPr lang="pt-BR" b="1" dirty="0">
                <a:solidFill>
                  <a:srgbClr val="2E74B5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misericórdias de Deus estão atreladas à disciplina.</a:t>
            </a:r>
          </a:p>
          <a:p>
            <a:r>
              <a:rPr lang="pt-BR" dirty="0"/>
              <a:t>Ter misericórdia não significa aceitar tudo. A misericórdia não pode ser usada como escudo para esconde os erros e pecados cometidos, nem fazer falcatruas, nem ser desonesto, nem agir com rebelião. Muitos pecam conscientemente confiando cegamente que a misericórdia de Deus não deixará acontecer nada com eles.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55C4F750-4085-4C14-9E5F-5BEA776EC912}"/>
              </a:ext>
            </a:extLst>
          </p:cNvPr>
          <p:cNvSpPr/>
          <p:nvPr/>
        </p:nvSpPr>
        <p:spPr>
          <a:xfrm>
            <a:off x="7582952" y="2686393"/>
            <a:ext cx="401744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6600" b="0" cap="none" spc="0" dirty="0">
                <a:ln w="0"/>
                <a:solidFill>
                  <a:schemeClr val="accent5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DISCIPLINA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DB18CE8C-01E8-4184-8BE8-F24A06F96BD5}"/>
              </a:ext>
            </a:extLst>
          </p:cNvPr>
          <p:cNvSpPr/>
          <p:nvPr/>
        </p:nvSpPr>
        <p:spPr>
          <a:xfrm>
            <a:off x="7568045" y="416062"/>
            <a:ext cx="427046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6600" b="0" cap="none" spc="0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ESPERANÇA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8D5832AA-579F-417D-8122-40389741DDAC}"/>
              </a:ext>
            </a:extLst>
          </p:cNvPr>
          <p:cNvSpPr/>
          <p:nvPr/>
        </p:nvSpPr>
        <p:spPr>
          <a:xfrm>
            <a:off x="6414196" y="5812707"/>
            <a:ext cx="5575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0" cap="none" spc="0" dirty="0">
                <a:ln w="0"/>
                <a:solidFill>
                  <a:schemeClr val="accent6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ARREPENDIMENTO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2A8F35AA-BC4D-4592-AFE6-5D070CA19DA3}"/>
              </a:ext>
            </a:extLst>
          </p:cNvPr>
          <p:cNvSpPr txBox="1"/>
          <p:nvPr/>
        </p:nvSpPr>
        <p:spPr>
          <a:xfrm>
            <a:off x="288347" y="4473104"/>
            <a:ext cx="6991351" cy="159416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anchor="t">
            <a:normAutofit/>
          </a:bodyPr>
          <a:lstStyle/>
          <a:p>
            <a:pPr marL="6350" indent="-6350">
              <a:lnSpc>
                <a:spcPct val="103000"/>
              </a:lnSpc>
              <a:spcBef>
                <a:spcPts val="200"/>
              </a:spcBef>
            </a:pPr>
            <a:r>
              <a:rPr lang="pt-BR" sz="1800" b="1" dirty="0">
                <a:solidFill>
                  <a:srgbClr val="2E74B5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2.3. </a:t>
            </a:r>
            <a:r>
              <a:rPr lang="pt-BR" b="1" dirty="0">
                <a:solidFill>
                  <a:srgbClr val="2E74B5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misericórdias de Deus estão atreladas ao arrependimento.</a:t>
            </a:r>
          </a:p>
          <a:p>
            <a:r>
              <a:rPr lang="pt-BR" dirty="0"/>
              <a:t>A misericórdia de Deus foi implantada para dar oportunidade e tempo aos seres humanos de reconhecerem o estado pecaminoso e não serem consumidos antes de se arrependerem e pedirem perdão. Mostrando que deus é longânime, tem extrema paciência e é tardio em irar-se.</a:t>
            </a:r>
          </a:p>
        </p:txBody>
      </p:sp>
    </p:spTree>
    <p:extLst>
      <p:ext uri="{BB962C8B-B14F-4D97-AF65-F5344CB8AC3E}">
        <p14:creationId xmlns:p14="http://schemas.microsoft.com/office/powerpoint/2010/main" val="1661552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807377-35ED-4DAB-A3E0-426E3806F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533401"/>
            <a:ext cx="7599556" cy="1382156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pt-BR" dirty="0"/>
              <a:t>Tá Gostando?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BD9CD5B-4CAA-4030-A621-89D9DB51F4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2999" y="2009553"/>
            <a:ext cx="7599557" cy="4315046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sz="4800" dirty="0"/>
              <a:t>Clicando nos link de anúncio!</a:t>
            </a:r>
          </a:p>
          <a:p>
            <a:r>
              <a:rPr lang="pt-BR" sz="4800" dirty="0"/>
              <a:t>Comprando os produtos da AMAZON</a:t>
            </a:r>
          </a:p>
          <a:p>
            <a:r>
              <a:rPr lang="pt-BR" sz="4800" dirty="0"/>
              <a:t>Indique o site aos outros professores</a:t>
            </a:r>
          </a:p>
        </p:txBody>
      </p:sp>
      <p:pic>
        <p:nvPicPr>
          <p:cNvPr id="5" name="Gráfico 4" descr="Selo Tick1 estrutura de tópicos">
            <a:extLst>
              <a:ext uri="{FF2B5EF4-FFF2-40B4-BE49-F238E27FC236}">
                <a16:creationId xmlns:a16="http://schemas.microsoft.com/office/drawing/2014/main" id="{4F7BF28A-96E4-4427-8AF9-BEB9ABB88C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43435" y="1815196"/>
            <a:ext cx="914400" cy="914400"/>
          </a:xfrm>
          <a:prstGeom prst="rect">
            <a:avLst/>
          </a:prstGeom>
        </p:spPr>
      </p:pic>
      <p:pic>
        <p:nvPicPr>
          <p:cNvPr id="6" name="Gráfico 5" descr="Selo Tick1 estrutura de tópicos">
            <a:extLst>
              <a:ext uri="{FF2B5EF4-FFF2-40B4-BE49-F238E27FC236}">
                <a16:creationId xmlns:a16="http://schemas.microsoft.com/office/drawing/2014/main" id="{814D2B91-1020-448D-B4CC-06CC48C184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86235" y="2971800"/>
            <a:ext cx="914400" cy="914400"/>
          </a:xfrm>
          <a:prstGeom prst="rect">
            <a:avLst/>
          </a:prstGeom>
        </p:spPr>
      </p:pic>
      <p:pic>
        <p:nvPicPr>
          <p:cNvPr id="7" name="Gráfico 6" descr="Selo Tick1 estrutura de tópicos">
            <a:extLst>
              <a:ext uri="{FF2B5EF4-FFF2-40B4-BE49-F238E27FC236}">
                <a16:creationId xmlns:a16="http://schemas.microsoft.com/office/drawing/2014/main" id="{A9BB8626-9800-4E2E-9FEA-BD13EB3E20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86235" y="4391247"/>
            <a:ext cx="914400" cy="91440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675295C7-45D0-4C77-9ABB-DB8CC973F2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0600" y="2823592"/>
            <a:ext cx="3429000" cy="3429000"/>
          </a:xfrm>
          <a:prstGeom prst="rect">
            <a:avLst/>
          </a:prstGeom>
        </p:spPr>
      </p:pic>
      <p:pic>
        <p:nvPicPr>
          <p:cNvPr id="10" name="Imagem 9" descr="Desenho de rosto de pessoa&#10;&#10;Descrição gerada automaticamente com confiança baixa">
            <a:extLst>
              <a:ext uri="{FF2B5EF4-FFF2-40B4-BE49-F238E27FC236}">
                <a16:creationId xmlns:a16="http://schemas.microsoft.com/office/drawing/2014/main" id="{DD1C64B6-E2E3-4C45-AE29-18CEEB45CF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806" y="385430"/>
            <a:ext cx="180975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927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8" name="Rectangle 77">
            <a:extLst>
              <a:ext uri="{FF2B5EF4-FFF2-40B4-BE49-F238E27FC236}">
                <a16:creationId xmlns:a16="http://schemas.microsoft.com/office/drawing/2014/main" id="{665DBBEF-238B-476B-96AB-8AAC3224EC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85DFE99-DBBE-45E9-B8BD-A763DBC4B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2" y="639193"/>
            <a:ext cx="3571810" cy="357351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1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3.	Deus trabalha visando a restauração. 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5BE36DA-C516-4C9D-B9CE-A17E46551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8882" y="4631161"/>
            <a:ext cx="3571810" cy="1559327"/>
          </a:xfrm>
        </p:spPr>
        <p:txBody>
          <a:bodyPr vert="horz" lIns="91440" tIns="45720" rIns="91440" bIns="45720" rtlCol="0">
            <a:normAutofit/>
          </a:bodyPr>
          <a:lstStyle/>
          <a:p>
            <a:pPr marR="635">
              <a:spcAft>
                <a:spcPts val="850"/>
              </a:spcAft>
            </a:pPr>
            <a:r>
              <a:rPr lang="en-US" sz="15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misericórdia de Deus é a compaixão e a bondade. Um dos sinais é o tempo que Ele espera para o homem reconhecer que precisa voltar-se ao seu criador (2Pe.3.9). Deus é identificado como o Pai das misericórdias (2Co.1.3). </a:t>
            </a:r>
          </a:p>
        </p:txBody>
      </p:sp>
      <p:sp>
        <p:nvSpPr>
          <p:cNvPr id="80" name="sketch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4409267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DB2D5D9-55DD-4FD1-9B41-81BB1EF099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296" y="1566539"/>
            <a:ext cx="7214616" cy="369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170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Sua esperança no lugar certo - Bíblia JFA Offline">
            <a:extLst>
              <a:ext uri="{FF2B5EF4-FFF2-40B4-BE49-F238E27FC236}">
                <a16:creationId xmlns:a16="http://schemas.microsoft.com/office/drawing/2014/main" id="{2DD8164D-AB3A-4178-ABE0-9828029BFC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39" y="0"/>
            <a:ext cx="12184965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EECD5D95-5434-4423-9AAE-1AC3C3B3345A}"/>
              </a:ext>
            </a:extLst>
          </p:cNvPr>
          <p:cNvSpPr txBox="1"/>
          <p:nvPr/>
        </p:nvSpPr>
        <p:spPr>
          <a:xfrm>
            <a:off x="642938" y="642938"/>
            <a:ext cx="10904538" cy="165353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normAutofit/>
          </a:bodyPr>
          <a:lstStyle/>
          <a:p>
            <a:r>
              <a:rPr lang="pt-BR" b="1" dirty="0"/>
              <a:t>3.1. A esperança em meio as aflições</a:t>
            </a:r>
          </a:p>
          <a:p>
            <a:endParaRPr lang="pt-BR" dirty="0"/>
          </a:p>
          <a:p>
            <a:r>
              <a:rPr lang="pt-BR" dirty="0"/>
              <a:t>A aflição pode ser suportada pelo homem que mantém a esperança viva em Deus. Na tristeza de Jeremias, ele conclama o povo a reconhecer o seu pecado e voltar-se para Deus, fazendo menção das misericórdias do Senhor. 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2CCCD3A0-C75C-452A-9AD4-D882D5DADB80}"/>
              </a:ext>
            </a:extLst>
          </p:cNvPr>
          <p:cNvSpPr txBox="1"/>
          <p:nvPr/>
        </p:nvSpPr>
        <p:spPr>
          <a:xfrm>
            <a:off x="642938" y="2776538"/>
            <a:ext cx="5918200" cy="3438525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normAutofit/>
          </a:bodyPr>
          <a:lstStyle/>
          <a:p>
            <a:r>
              <a:rPr lang="pt-BR" b="1" dirty="0"/>
              <a:t> 3.2. A aflição é temporal e equilibrada.</a:t>
            </a:r>
          </a:p>
          <a:p>
            <a:endParaRPr lang="pt-BR" b="1" dirty="0"/>
          </a:p>
          <a:p>
            <a:r>
              <a:rPr lang="pt-BR" sz="2000" dirty="0"/>
              <a:t>Deus não dá prova além daquilo que podemos suportar, além das nossas forças, pelo ser amor e pela sua misericórdia. A aflição é temporal e equilibrada, Deus não deixará os seus serem provados ou tentados acima das possibilidades de vencer a crise (1Co.10.13).</a:t>
            </a:r>
            <a:endParaRPr lang="pt-BR" sz="2400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ABDFD3E7-BE27-49F6-99B2-B7D0BBC75923}"/>
              </a:ext>
            </a:extLst>
          </p:cNvPr>
          <p:cNvSpPr txBox="1"/>
          <p:nvPr/>
        </p:nvSpPr>
        <p:spPr>
          <a:xfrm>
            <a:off x="6635751" y="2776537"/>
            <a:ext cx="4911725" cy="3438525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normAutofit/>
          </a:bodyPr>
          <a:lstStyle/>
          <a:p>
            <a:r>
              <a:rPr lang="pt-BR" b="1" dirty="0"/>
              <a:t>3.3 – O propósito das aflições é levar o homem a refletir</a:t>
            </a:r>
          </a:p>
          <a:p>
            <a:r>
              <a:rPr lang="pt-BR" dirty="0"/>
              <a:t>Há um propósito quando Deus permite que sejamos atingidos por aflições. O apóstolo Paulo discerniu que havia um propósito para ser atingido por um “espinho na carne” (2Co.12.7). Por isso a Bíblia diz que “todas as coisas cooperam para o bem daqueles que amam a Deus” (Rm.8.28).</a:t>
            </a:r>
          </a:p>
        </p:txBody>
      </p:sp>
    </p:spTree>
    <p:extLst>
      <p:ext uri="{BB962C8B-B14F-4D97-AF65-F5344CB8AC3E}">
        <p14:creationId xmlns:p14="http://schemas.microsoft.com/office/powerpoint/2010/main" val="249724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FB5B0058-AF13-4859-B429-4EDDE2A26F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480A1C8-571F-4E3B-97B5-92C2D18E1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663" y="1422400"/>
            <a:ext cx="4505552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500">
                <a:solidFill>
                  <a:schemeClr val="bg1"/>
                </a:solidFill>
              </a:rPr>
              <a:t>Para ajudar o canal Boa Semente, seja membro ou apoiador e receba conteúdos exclusivos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277405F-0B4F-4418-B773-1B38814125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30421" y="226893"/>
            <a:ext cx="5968658" cy="6085007"/>
          </a:xfrm>
          <a:custGeom>
            <a:avLst/>
            <a:gdLst>
              <a:gd name="connsiteX0" fmla="*/ 0 w 5968658"/>
              <a:gd name="connsiteY0" fmla="*/ 0 h 6085007"/>
              <a:gd name="connsiteX1" fmla="*/ 3557919 w 5968658"/>
              <a:gd name="connsiteY1" fmla="*/ 0 h 6085007"/>
              <a:gd name="connsiteX2" fmla="*/ 3557919 w 5968658"/>
              <a:gd name="connsiteY2" fmla="*/ 2195749 h 6085007"/>
              <a:gd name="connsiteX3" fmla="*/ 5968658 w 5968658"/>
              <a:gd name="connsiteY3" fmla="*/ 2195749 h 6085007"/>
              <a:gd name="connsiteX4" fmla="*/ 5968658 w 5968658"/>
              <a:gd name="connsiteY4" fmla="*/ 6085007 h 6085007"/>
              <a:gd name="connsiteX5" fmla="*/ 2058230 w 5968658"/>
              <a:gd name="connsiteY5" fmla="*/ 6085007 h 6085007"/>
              <a:gd name="connsiteX6" fmla="*/ 2058230 w 5968658"/>
              <a:gd name="connsiteY6" fmla="*/ 3538657 h 6085007"/>
              <a:gd name="connsiteX7" fmla="*/ 0 w 5968658"/>
              <a:gd name="connsiteY7" fmla="*/ 3538657 h 6085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68658" h="6085007">
                <a:moveTo>
                  <a:pt x="0" y="0"/>
                </a:moveTo>
                <a:lnTo>
                  <a:pt x="3557919" y="0"/>
                </a:lnTo>
                <a:lnTo>
                  <a:pt x="3557919" y="2195749"/>
                </a:lnTo>
                <a:lnTo>
                  <a:pt x="5968658" y="2195749"/>
                </a:lnTo>
                <a:lnTo>
                  <a:pt x="5968658" y="6085007"/>
                </a:lnTo>
                <a:lnTo>
                  <a:pt x="2058230" y="6085007"/>
                </a:lnTo>
                <a:lnTo>
                  <a:pt x="2058230" y="3538657"/>
                </a:lnTo>
                <a:lnTo>
                  <a:pt x="0" y="353865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Imagem 5" descr="Homem sentado ao lado de placa&#10;&#10;Descrição gerada automaticamente">
            <a:hlinkClick r:id="rId2"/>
            <a:extLst>
              <a:ext uri="{FF2B5EF4-FFF2-40B4-BE49-F238E27FC236}">
                <a16:creationId xmlns:a16="http://schemas.microsoft.com/office/drawing/2014/main" id="{9FD47B01-0C4B-47DF-80EF-9573BB79F5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805" y="2663211"/>
            <a:ext cx="3408121" cy="3408121"/>
          </a:xfrm>
          <a:prstGeom prst="rect">
            <a:avLst/>
          </a:prstGeom>
        </p:spPr>
      </p:pic>
      <p:pic>
        <p:nvPicPr>
          <p:cNvPr id="4" name="Imagem 3" descr="Uma imagem contendo Forma&#10;&#10;Descrição gerada automaticamente">
            <a:hlinkClick r:id="rId4"/>
            <a:extLst>
              <a:ext uri="{FF2B5EF4-FFF2-40B4-BE49-F238E27FC236}">
                <a16:creationId xmlns:a16="http://schemas.microsoft.com/office/drawing/2014/main" id="{CC579452-864C-4D5F-8B5A-1078A3D454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123" y="496673"/>
            <a:ext cx="3052515" cy="2999096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106F8274-7FB2-4DAD-8BFC-F4932923FE4B}"/>
              </a:ext>
            </a:extLst>
          </p:cNvPr>
          <p:cNvSpPr txBox="1"/>
          <p:nvPr/>
        </p:nvSpPr>
        <p:spPr>
          <a:xfrm>
            <a:off x="517016" y="4367271"/>
            <a:ext cx="58600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t-BR" sz="2400" dirty="0">
                <a:solidFill>
                  <a:schemeClr val="bg1"/>
                </a:solidFill>
              </a:rPr>
              <a:t>Para saber como, clique no ícone desejado e veja todas as informações </a:t>
            </a:r>
          </a:p>
        </p:txBody>
      </p:sp>
    </p:spTree>
    <p:extLst>
      <p:ext uri="{BB962C8B-B14F-4D97-AF65-F5344CB8AC3E}">
        <p14:creationId xmlns:p14="http://schemas.microsoft.com/office/powerpoint/2010/main" val="1159531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own Arrow 7">
            <a:extLst>
              <a:ext uri="{FF2B5EF4-FFF2-40B4-BE49-F238E27FC236}">
                <a16:creationId xmlns:a16="http://schemas.microsoft.com/office/drawing/2014/main" id="{D4771268-CB57-404A-9271-370EB28F6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00100" y="1491343"/>
            <a:ext cx="3333749" cy="3499103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F569C3C-1AC3-4C85-94B5-F3CAD3276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1967266"/>
            <a:ext cx="3079837" cy="2547257"/>
          </a:xfrm>
          <a:noFill/>
        </p:spPr>
        <p:txBody>
          <a:bodyPr anchor="ctr">
            <a:normAutofit/>
          </a:bodyPr>
          <a:lstStyle/>
          <a:p>
            <a:pPr algn="ctr"/>
            <a:r>
              <a:rPr lang="pt-BR" sz="3600" dirty="0">
                <a:solidFill>
                  <a:srgbClr val="FFFFFF"/>
                </a:solidFill>
              </a:rPr>
              <a:t>Clique aqui</a:t>
            </a:r>
          </a:p>
        </p:txBody>
      </p:sp>
      <p:pic>
        <p:nvPicPr>
          <p:cNvPr id="3" name="Imagem 2" descr="Tela de celular com texto preto sobre fundo azul&#10;&#10;Descrição gerada automaticamente">
            <a:extLst>
              <a:ext uri="{FF2B5EF4-FFF2-40B4-BE49-F238E27FC236}">
                <a16:creationId xmlns:a16="http://schemas.microsoft.com/office/drawing/2014/main" id="{0C3F1CD5-83AB-436F-B4D8-B4B455FF3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296" y="643466"/>
            <a:ext cx="5568739" cy="55687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2E282FDA-C93A-49DA-976E-45AA2FD4C283}"/>
              </a:ext>
            </a:extLst>
          </p:cNvPr>
          <p:cNvSpPr txBox="1"/>
          <p:nvPr/>
        </p:nvSpPr>
        <p:spPr>
          <a:xfrm>
            <a:off x="1061580" y="5740144"/>
            <a:ext cx="60939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hlinkClick r:id="rId3"/>
              </a:rPr>
              <a:t>https://t.me/juliocesarmedeiros</a:t>
            </a:r>
            <a:r>
              <a:rPr lang="pt-BR" dirty="0"/>
              <a:t> </a:t>
            </a:r>
          </a:p>
        </p:txBody>
      </p:sp>
      <p:sp>
        <p:nvSpPr>
          <p:cNvPr id="5" name="Seta: para Baixo 4">
            <a:extLst>
              <a:ext uri="{FF2B5EF4-FFF2-40B4-BE49-F238E27FC236}">
                <a16:creationId xmlns:a16="http://schemas.microsoft.com/office/drawing/2014/main" id="{86F1576B-B2FC-4762-823C-6367C28D43D8}"/>
              </a:ext>
            </a:extLst>
          </p:cNvPr>
          <p:cNvSpPr/>
          <p:nvPr/>
        </p:nvSpPr>
        <p:spPr>
          <a:xfrm>
            <a:off x="2029216" y="4050328"/>
            <a:ext cx="1089765" cy="15870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41824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13AC1BDF-4D23-46AE-B927-BE0F65A21BB1}"/>
              </a:ext>
            </a:extLst>
          </p:cNvPr>
          <p:cNvSpPr txBox="1"/>
          <p:nvPr/>
        </p:nvSpPr>
        <p:spPr>
          <a:xfrm>
            <a:off x="546351" y="433545"/>
            <a:ext cx="11139854" cy="93044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www.juliocesarmedeiros.org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m 5" descr="Interface gráfica do usuário, Aplicativo, Teams&#10;&#10;Descrição gerada automaticamente">
            <a:extLst>
              <a:ext uri="{FF2B5EF4-FFF2-40B4-BE49-F238E27FC236}">
                <a16:creationId xmlns:a16="http://schemas.microsoft.com/office/drawing/2014/main" id="{4ECF1FB2-20D6-451E-93A1-25C5635E32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780" y="1517163"/>
            <a:ext cx="3887425" cy="50322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FFE24353-5556-4F0F-90CE-36CD6D5B431D}"/>
              </a:ext>
            </a:extLst>
          </p:cNvPr>
          <p:cNvSpPr txBox="1"/>
          <p:nvPr/>
        </p:nvSpPr>
        <p:spPr>
          <a:xfrm>
            <a:off x="546350" y="5453761"/>
            <a:ext cx="50850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hlinkClick r:id="rId3"/>
              </a:rPr>
              <a:t>https://www.hotmart.com/product/curso-de-professores-de-escola-dominical/D45351936X</a:t>
            </a:r>
            <a:r>
              <a:rPr lang="pt-BR" dirty="0"/>
              <a:t> </a:t>
            </a:r>
          </a:p>
        </p:txBody>
      </p:sp>
      <p:pic>
        <p:nvPicPr>
          <p:cNvPr id="5" name="Imagem 4" descr="Uma imagem contendo pessoa, mulher, segurando, frente&#10;&#10;Descrição gerada automaticamente">
            <a:extLst>
              <a:ext uri="{FF2B5EF4-FFF2-40B4-BE49-F238E27FC236}">
                <a16:creationId xmlns:a16="http://schemas.microsoft.com/office/drawing/2014/main" id="{6BCB1D14-0FEB-448F-8298-D5966156E4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794" y="1363992"/>
            <a:ext cx="4623755" cy="34678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8926F154-59F9-419A-BE78-5ADBD7081C2D}"/>
              </a:ext>
            </a:extLst>
          </p:cNvPr>
          <p:cNvSpPr txBox="1"/>
          <p:nvPr/>
        </p:nvSpPr>
        <p:spPr>
          <a:xfrm>
            <a:off x="693360" y="4985811"/>
            <a:ext cx="3969832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chemeClr val="bg1"/>
                </a:solidFill>
              </a:rPr>
              <a:t>Clique aqui e faça logo sua matrícula!</a:t>
            </a:r>
          </a:p>
        </p:txBody>
      </p:sp>
      <p:sp>
        <p:nvSpPr>
          <p:cNvPr id="11" name="Seta: para Baixo 10">
            <a:extLst>
              <a:ext uri="{FF2B5EF4-FFF2-40B4-BE49-F238E27FC236}">
                <a16:creationId xmlns:a16="http://schemas.microsoft.com/office/drawing/2014/main" id="{8DBEF9B7-95C3-4232-BBB7-6E9E2807512D}"/>
              </a:ext>
            </a:extLst>
          </p:cNvPr>
          <p:cNvSpPr/>
          <p:nvPr/>
        </p:nvSpPr>
        <p:spPr>
          <a:xfrm>
            <a:off x="4691739" y="4847677"/>
            <a:ext cx="360944" cy="646331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592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ítulo 5">
            <a:extLst>
              <a:ext uri="{FF2B5EF4-FFF2-40B4-BE49-F238E27FC236}">
                <a16:creationId xmlns:a16="http://schemas.microsoft.com/office/drawing/2014/main" id="{52BB9477-E490-423C-9EA3-0069C842A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/>
              <a:t>Conclusão</a:t>
            </a:r>
          </a:p>
        </p:txBody>
      </p:sp>
      <p:sp>
        <p:nvSpPr>
          <p:cNvPr id="73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ixaDeTexto 5">
            <a:extLst>
              <a:ext uri="{FF2B5EF4-FFF2-40B4-BE49-F238E27FC236}">
                <a16:creationId xmlns:a16="http://schemas.microsoft.com/office/drawing/2014/main" id="{C3B926B1-00D5-479E-8AD3-88C8DC1C5BED}"/>
              </a:ext>
            </a:extLst>
          </p:cNvPr>
          <p:cNvSpPr txBox="1"/>
          <p:nvPr/>
        </p:nvSpPr>
        <p:spPr>
          <a:xfrm>
            <a:off x="640080" y="2872899"/>
            <a:ext cx="4243589" cy="27044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>
              <a:lnSpc>
                <a:spcPct val="103000"/>
              </a:lnSpc>
              <a:spcBef>
                <a:spcPts val="1200"/>
              </a:spcBef>
            </a:pPr>
            <a:r>
              <a:rPr lang="pt-B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As misericórdias do senhor estão à disposição de cada pessoa esperando a conscientização e a mudança de vida. O ato de bondade é dar chance ao homem para reconhecer os seus atos pecaminosos. A misericórdia está disponível, mas precisa da resposta favorável do homem</a:t>
            </a:r>
            <a:endParaRPr lang="pt-BR" sz="1800" b="1" kern="0" dirty="0">
              <a:solidFill>
                <a:srgbClr val="2E74B5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agem 4" descr="Quebra-cabeça branco com uma peça vermelha">
            <a:extLst>
              <a:ext uri="{FF2B5EF4-FFF2-40B4-BE49-F238E27FC236}">
                <a16:creationId xmlns:a16="http://schemas.microsoft.com/office/drawing/2014/main" id="{92F7B995-5A02-4D4C-A7E0-274B943FDF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2" r="21008"/>
          <a:stretch/>
        </p:blipFill>
        <p:spPr>
          <a:xfrm>
            <a:off x="5313225" y="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6906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444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magem 9" descr="Uma imagem contendo Diagrama&#10;&#10;Descrição gerada automaticamente">
            <a:extLst>
              <a:ext uri="{FF2B5EF4-FFF2-40B4-BE49-F238E27FC236}">
                <a16:creationId xmlns:a16="http://schemas.microsoft.com/office/drawing/2014/main" id="{020AF878-1677-4E32-B73C-4614655530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389" y="142035"/>
            <a:ext cx="1244819" cy="109575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3255F281-13BC-40F1-BECE-1ABB5DC11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329" y="2074362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6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Assista</a:t>
            </a:r>
            <a: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a </a:t>
            </a:r>
            <a:r>
              <a:rPr lang="en-US" sz="26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vídeo</a:t>
            </a:r>
            <a: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aula do Pr. Júlio César </a:t>
            </a:r>
            <a:r>
              <a:rPr lang="en-US" sz="26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aqui</a:t>
            </a:r>
            <a:endParaRPr lang="en-US" sz="26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Seta: para a Direita 6">
            <a:extLst>
              <a:ext uri="{FF2B5EF4-FFF2-40B4-BE49-F238E27FC236}">
                <a16:creationId xmlns:a16="http://schemas.microsoft.com/office/drawing/2014/main" id="{E7BCB586-17DF-4A3A-99CF-4048FCCC9342}"/>
              </a:ext>
            </a:extLst>
          </p:cNvPr>
          <p:cNvSpPr/>
          <p:nvPr/>
        </p:nvSpPr>
        <p:spPr>
          <a:xfrm>
            <a:off x="3227364" y="4284711"/>
            <a:ext cx="1368388" cy="39416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5" name="Mídia Online 4" title="Lição 6 a misericórdia de Deus Editora Betel Dominical 2º tri 2021">
            <a:hlinkClick r:id="" action="ppaction://media"/>
            <a:extLst>
              <a:ext uri="{FF2B5EF4-FFF2-40B4-BE49-F238E27FC236}">
                <a16:creationId xmlns:a16="http://schemas.microsoft.com/office/drawing/2014/main" id="{32BB4BFD-48F3-4963-82F8-132A0533BC9F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595752" y="2212298"/>
            <a:ext cx="7253456" cy="4098480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85D28B63-73D3-42CC-B381-C769EA998B2C}"/>
              </a:ext>
            </a:extLst>
          </p:cNvPr>
          <p:cNvSpPr txBox="1"/>
          <p:nvPr/>
        </p:nvSpPr>
        <p:spPr>
          <a:xfrm>
            <a:off x="2312882" y="6242896"/>
            <a:ext cx="60939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/>
              <a:t>Errata: sobre a planta no livro de Jonas, não se trata de um pé de zimbro e sim uma aboboreira. Fica aqui a correção. </a:t>
            </a:r>
          </a:p>
        </p:txBody>
      </p:sp>
    </p:spTree>
    <p:extLst>
      <p:ext uri="{BB962C8B-B14F-4D97-AF65-F5344CB8AC3E}">
        <p14:creationId xmlns:p14="http://schemas.microsoft.com/office/powerpoint/2010/main" val="291579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lowchart: Document 9">
            <a:extLst>
              <a:ext uri="{FF2B5EF4-FFF2-40B4-BE49-F238E27FC236}">
                <a16:creationId xmlns:a16="http://schemas.microsoft.com/office/drawing/2014/main" id="{D12DDE76-C203-4047-9998-63900085B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175" y="0"/>
            <a:ext cx="3248025" cy="3400426"/>
          </a:xfrm>
          <a:prstGeom prst="flowChartDocumen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8CFA1E4C-B952-4FA3-A779-B7631B54BE23}"/>
              </a:ext>
            </a:extLst>
          </p:cNvPr>
          <p:cNvSpPr txBox="1"/>
          <p:nvPr/>
        </p:nvSpPr>
        <p:spPr>
          <a:xfrm>
            <a:off x="2562554" y="3257922"/>
            <a:ext cx="9346947" cy="3279078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>
              <a:spcAft>
                <a:spcPts val="600"/>
              </a:spcAft>
            </a:pPr>
            <a:r>
              <a:rPr lang="pt-BR" sz="2800" dirty="0"/>
              <a:t>Bíblia de estudo pentecostal, Almeida revista e corrigida, Rio de Janeiro, CPAD  </a:t>
            </a:r>
          </a:p>
          <a:p>
            <a:pPr>
              <a:spcAft>
                <a:spcPts val="600"/>
              </a:spcAft>
            </a:pPr>
            <a:r>
              <a:rPr lang="pt-BR" sz="2800" dirty="0"/>
              <a:t>Bíblia do Culto - Editora Betel. </a:t>
            </a:r>
          </a:p>
          <a:p>
            <a:pPr>
              <a:spcAft>
                <a:spcPts val="600"/>
              </a:spcAft>
            </a:pPr>
            <a:r>
              <a:rPr lang="pt-BR" sz="2800" dirty="0"/>
              <a:t>Os atributos de Deus Conhecendo a Natureza, o Caráter e a Supremacia de Deus nas Escrituras. Revista de Escola Bíblica Dominical, 2º Trimestre de 2021 • Ano 31 • Nº 119. Publicação Trimestral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71176DE-FAEF-4F36-86A4-34AA8422A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1162"/>
            <a:ext cx="2840182" cy="237114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BIBLIOGRAFIA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7E7BA35C-0C94-4C43-8C50-34D367A5C312}"/>
              </a:ext>
            </a:extLst>
          </p:cNvPr>
          <p:cNvSpPr txBox="1"/>
          <p:nvPr/>
        </p:nvSpPr>
        <p:spPr>
          <a:xfrm>
            <a:off x="4086225" y="787984"/>
            <a:ext cx="782327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0" i="0" dirty="0">
                <a:solidFill>
                  <a:srgbClr val="202124"/>
                </a:solidFill>
                <a:effectLst/>
                <a:latin typeface="arial" panose="020B0604020202020204" pitchFamily="34" charset="0"/>
                <a:hlinkClick r:id="rId2"/>
              </a:rPr>
              <a:t>https://g.co/kgs/C5omuu</a:t>
            </a:r>
            <a:r>
              <a:rPr lang="pt-BR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endParaRPr lang="pt-BR" dirty="0">
              <a:hlinkClick r:id="rId3"/>
            </a:endParaRPr>
          </a:p>
          <a:p>
            <a:r>
              <a:rPr lang="pt-BR" dirty="0">
                <a:hlinkClick r:id="rId3"/>
              </a:rPr>
              <a:t>https://juliocesarmedeiros.org/2021/01/02/quem-foi-ester/</a:t>
            </a:r>
          </a:p>
          <a:p>
            <a:r>
              <a:rPr lang="pt-BR" sz="18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4"/>
              </a:rPr>
              <a:t>https://juliocesarmedeiros.org/2020/12/30/quem-foi-mardoqueu/</a:t>
            </a:r>
            <a:endParaRPr lang="pt-BR" sz="1800" u="sng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pt-BR" sz="18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pt-BR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8B6F8615-F9CD-4A37-B00A-5E7B643819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673" y="5409223"/>
            <a:ext cx="1243692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09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5601" y="0"/>
            <a:ext cx="11480494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AA16612-ACD2-4A16-8F2B-4514FD6BF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ítulo 5">
            <a:extLst>
              <a:ext uri="{FF2B5EF4-FFF2-40B4-BE49-F238E27FC236}">
                <a16:creationId xmlns:a16="http://schemas.microsoft.com/office/drawing/2014/main" id="{ECA55478-60D4-42DA-96A2-C7E1B6E1E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226" y="826680"/>
            <a:ext cx="9833548" cy="1325563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Pré-textual</a:t>
            </a:r>
          </a:p>
        </p:txBody>
      </p:sp>
      <p:sp>
        <p:nvSpPr>
          <p:cNvPr id="11" name="CaixaDeTexto 5">
            <a:extLst>
              <a:ext uri="{FF2B5EF4-FFF2-40B4-BE49-F238E27FC236}">
                <a16:creationId xmlns:a16="http://schemas.microsoft.com/office/drawing/2014/main" id="{ADB077D5-155C-48A6-BF68-E9A344639651}"/>
              </a:ext>
            </a:extLst>
          </p:cNvPr>
          <p:cNvSpPr txBox="1"/>
          <p:nvPr/>
        </p:nvSpPr>
        <p:spPr>
          <a:xfrm>
            <a:off x="1179226" y="4786719"/>
            <a:ext cx="9833548" cy="13945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77500" lnSpcReduction="20000"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pt-BR" sz="3600" b="1" dirty="0">
                <a:solidFill>
                  <a:schemeClr val="bg1"/>
                </a:solidFill>
              </a:rPr>
              <a:t>Lamentações 3:22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pt-BR" sz="3600" b="1" dirty="0">
                <a:solidFill>
                  <a:schemeClr val="bg1"/>
                </a:solidFill>
              </a:rPr>
              <a:t>(22)  As misericórdias do SENHOR são a causa de não sermos consumidos, porque as suas misericórdias não têm fim;</a:t>
            </a:r>
          </a:p>
        </p:txBody>
      </p:sp>
      <p:pic>
        <p:nvPicPr>
          <p:cNvPr id="8" name="Imagem 7" descr="Uma imagem contendo Diagrama&#10;&#10;Descrição gerada automaticamente">
            <a:extLst>
              <a:ext uri="{FF2B5EF4-FFF2-40B4-BE49-F238E27FC236}">
                <a16:creationId xmlns:a16="http://schemas.microsoft.com/office/drawing/2014/main" id="{17129C2B-193F-4FC4-8C4A-1E4FAE019F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389" y="142035"/>
            <a:ext cx="1244819" cy="1095750"/>
          </a:xfrm>
          <a:prstGeom prst="rect">
            <a:avLst/>
          </a:prstGeom>
        </p:spPr>
      </p:pic>
      <p:sp>
        <p:nvSpPr>
          <p:cNvPr id="13" name="Google Shape;3836;p13">
            <a:extLst>
              <a:ext uri="{FF2B5EF4-FFF2-40B4-BE49-F238E27FC236}">
                <a16:creationId xmlns:a16="http://schemas.microsoft.com/office/drawing/2014/main" id="{9771DC4A-140E-4A8E-A527-A1BF09B8D4F8}"/>
              </a:ext>
            </a:extLst>
          </p:cNvPr>
          <p:cNvSpPr txBox="1">
            <a:spLocks/>
          </p:cNvSpPr>
          <p:nvPr/>
        </p:nvSpPr>
        <p:spPr>
          <a:xfrm>
            <a:off x="-1170321" y="2730053"/>
            <a:ext cx="8410595" cy="89351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600"/>
              </a:spcAft>
            </a:pPr>
            <a:r>
              <a:rPr lang="pt-BR" sz="5400" b="1" dirty="0">
                <a:solidFill>
                  <a:srgbClr val="C00000"/>
                </a:solidFill>
                <a:latin typeface="Titillium Web" panose="020B0604020202020204" charset="0"/>
              </a:rPr>
              <a:t>Texto Áureo</a:t>
            </a:r>
          </a:p>
        </p:txBody>
      </p:sp>
    </p:spTree>
    <p:extLst>
      <p:ext uri="{BB962C8B-B14F-4D97-AF65-F5344CB8AC3E}">
        <p14:creationId xmlns:p14="http://schemas.microsoft.com/office/powerpoint/2010/main" val="2886405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8" name="Rectangle 77">
            <a:extLst>
              <a:ext uri="{FF2B5EF4-FFF2-40B4-BE49-F238E27FC236}">
                <a16:creationId xmlns:a16="http://schemas.microsoft.com/office/drawing/2014/main" id="{BCED4D40-4B67-4331-AC48-79B82B4A47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Google Shape;3836;p13">
            <a:extLst>
              <a:ext uri="{FF2B5EF4-FFF2-40B4-BE49-F238E27FC236}">
                <a16:creationId xmlns:a16="http://schemas.microsoft.com/office/drawing/2014/main" id="{32314C2D-D4FF-4199-9520-25E461B8464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38881" y="417576"/>
            <a:ext cx="10909640" cy="1249394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6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Verdade Aplicada</a:t>
            </a:r>
          </a:p>
        </p:txBody>
      </p:sp>
      <p:sp>
        <p:nvSpPr>
          <p:cNvPr id="80" name="sketch line">
            <a:extLst>
              <a:ext uri="{FF2B5EF4-FFF2-40B4-BE49-F238E27FC236}">
                <a16:creationId xmlns:a16="http://schemas.microsoft.com/office/drawing/2014/main" id="{670CEDEF-4F34-412E-84EE-329C1E936A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07702" y="1733454"/>
            <a:ext cx="4572000" cy="18288"/>
          </a:xfrm>
          <a:custGeom>
            <a:avLst/>
            <a:gdLst>
              <a:gd name="connsiteX0" fmla="*/ 0 w 4572000"/>
              <a:gd name="connsiteY0" fmla="*/ 0 h 18288"/>
              <a:gd name="connsiteX1" fmla="*/ 515983 w 4572000"/>
              <a:gd name="connsiteY1" fmla="*/ 0 h 18288"/>
              <a:gd name="connsiteX2" fmla="*/ 1031966 w 4572000"/>
              <a:gd name="connsiteY2" fmla="*/ 0 h 18288"/>
              <a:gd name="connsiteX3" fmla="*/ 1639389 w 4572000"/>
              <a:gd name="connsiteY3" fmla="*/ 0 h 18288"/>
              <a:gd name="connsiteX4" fmla="*/ 2383971 w 4572000"/>
              <a:gd name="connsiteY4" fmla="*/ 0 h 18288"/>
              <a:gd name="connsiteX5" fmla="*/ 2945674 w 4572000"/>
              <a:gd name="connsiteY5" fmla="*/ 0 h 18288"/>
              <a:gd name="connsiteX6" fmla="*/ 3507377 w 4572000"/>
              <a:gd name="connsiteY6" fmla="*/ 0 h 18288"/>
              <a:gd name="connsiteX7" fmla="*/ 4572000 w 4572000"/>
              <a:gd name="connsiteY7" fmla="*/ 0 h 18288"/>
              <a:gd name="connsiteX8" fmla="*/ 4572000 w 4572000"/>
              <a:gd name="connsiteY8" fmla="*/ 18288 h 18288"/>
              <a:gd name="connsiteX9" fmla="*/ 3873137 w 4572000"/>
              <a:gd name="connsiteY9" fmla="*/ 18288 h 18288"/>
              <a:gd name="connsiteX10" fmla="*/ 3311434 w 4572000"/>
              <a:gd name="connsiteY10" fmla="*/ 18288 h 18288"/>
              <a:gd name="connsiteX11" fmla="*/ 2749731 w 4572000"/>
              <a:gd name="connsiteY11" fmla="*/ 18288 h 18288"/>
              <a:gd name="connsiteX12" fmla="*/ 2050869 w 4572000"/>
              <a:gd name="connsiteY12" fmla="*/ 18288 h 18288"/>
              <a:gd name="connsiteX13" fmla="*/ 1306286 w 4572000"/>
              <a:gd name="connsiteY13" fmla="*/ 18288 h 18288"/>
              <a:gd name="connsiteX14" fmla="*/ 790303 w 4572000"/>
              <a:gd name="connsiteY14" fmla="*/ 18288 h 18288"/>
              <a:gd name="connsiteX15" fmla="*/ 0 w 4572000"/>
              <a:gd name="connsiteY15" fmla="*/ 18288 h 18288"/>
              <a:gd name="connsiteX16" fmla="*/ 0 w 457200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105156" y="-20963"/>
                  <a:pt x="340432" y="822"/>
                  <a:pt x="515983" y="0"/>
                </a:cubicBezTo>
                <a:cubicBezTo>
                  <a:pt x="691534" y="-822"/>
                  <a:pt x="850679" y="16479"/>
                  <a:pt x="1031966" y="0"/>
                </a:cubicBezTo>
                <a:cubicBezTo>
                  <a:pt x="1213253" y="-16479"/>
                  <a:pt x="1443646" y="-18730"/>
                  <a:pt x="1639389" y="0"/>
                </a:cubicBezTo>
                <a:cubicBezTo>
                  <a:pt x="1835132" y="18730"/>
                  <a:pt x="2159975" y="18531"/>
                  <a:pt x="2383971" y="0"/>
                </a:cubicBezTo>
                <a:cubicBezTo>
                  <a:pt x="2607967" y="-18531"/>
                  <a:pt x="2719096" y="-12030"/>
                  <a:pt x="2945674" y="0"/>
                </a:cubicBezTo>
                <a:cubicBezTo>
                  <a:pt x="3172252" y="12030"/>
                  <a:pt x="3269167" y="27666"/>
                  <a:pt x="3507377" y="0"/>
                </a:cubicBezTo>
                <a:cubicBezTo>
                  <a:pt x="3745587" y="-27666"/>
                  <a:pt x="4116741" y="18705"/>
                  <a:pt x="4572000" y="0"/>
                </a:cubicBezTo>
                <a:cubicBezTo>
                  <a:pt x="4572895" y="8974"/>
                  <a:pt x="4571454" y="9359"/>
                  <a:pt x="4572000" y="18288"/>
                </a:cubicBezTo>
                <a:cubicBezTo>
                  <a:pt x="4374698" y="3942"/>
                  <a:pt x="4098874" y="-11042"/>
                  <a:pt x="3873137" y="18288"/>
                </a:cubicBezTo>
                <a:cubicBezTo>
                  <a:pt x="3647400" y="47618"/>
                  <a:pt x="3517055" y="5421"/>
                  <a:pt x="3311434" y="18288"/>
                </a:cubicBezTo>
                <a:cubicBezTo>
                  <a:pt x="3105813" y="31155"/>
                  <a:pt x="3025168" y="17856"/>
                  <a:pt x="2749731" y="18288"/>
                </a:cubicBezTo>
                <a:cubicBezTo>
                  <a:pt x="2474294" y="18720"/>
                  <a:pt x="2291766" y="-14168"/>
                  <a:pt x="2050869" y="18288"/>
                </a:cubicBezTo>
                <a:cubicBezTo>
                  <a:pt x="1809972" y="50744"/>
                  <a:pt x="1540276" y="46798"/>
                  <a:pt x="1306286" y="18288"/>
                </a:cubicBezTo>
                <a:cubicBezTo>
                  <a:pt x="1072296" y="-10222"/>
                  <a:pt x="972445" y="19645"/>
                  <a:pt x="790303" y="18288"/>
                </a:cubicBezTo>
                <a:cubicBezTo>
                  <a:pt x="608161" y="16931"/>
                  <a:pt x="200981" y="8241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43285" y="-9565"/>
                  <a:pt x="327959" y="-11498"/>
                  <a:pt x="561703" y="0"/>
                </a:cubicBezTo>
                <a:cubicBezTo>
                  <a:pt x="795447" y="11498"/>
                  <a:pt x="838260" y="18255"/>
                  <a:pt x="1077686" y="0"/>
                </a:cubicBezTo>
                <a:cubicBezTo>
                  <a:pt x="1317112" y="-18255"/>
                  <a:pt x="1437472" y="23514"/>
                  <a:pt x="1639389" y="0"/>
                </a:cubicBezTo>
                <a:cubicBezTo>
                  <a:pt x="1841306" y="-23514"/>
                  <a:pt x="2037142" y="-12551"/>
                  <a:pt x="2292531" y="0"/>
                </a:cubicBezTo>
                <a:cubicBezTo>
                  <a:pt x="2547920" y="12551"/>
                  <a:pt x="2810436" y="-20352"/>
                  <a:pt x="2991394" y="0"/>
                </a:cubicBezTo>
                <a:cubicBezTo>
                  <a:pt x="3172352" y="20352"/>
                  <a:pt x="3530025" y="-13347"/>
                  <a:pt x="3735977" y="0"/>
                </a:cubicBezTo>
                <a:cubicBezTo>
                  <a:pt x="3941929" y="13347"/>
                  <a:pt x="4161497" y="34086"/>
                  <a:pt x="4572000" y="0"/>
                </a:cubicBezTo>
                <a:cubicBezTo>
                  <a:pt x="4571545" y="6162"/>
                  <a:pt x="4571903" y="11775"/>
                  <a:pt x="4572000" y="18288"/>
                </a:cubicBezTo>
                <a:cubicBezTo>
                  <a:pt x="4228040" y="36490"/>
                  <a:pt x="4199736" y="42557"/>
                  <a:pt x="3873137" y="18288"/>
                </a:cubicBezTo>
                <a:cubicBezTo>
                  <a:pt x="3546538" y="-5981"/>
                  <a:pt x="3472124" y="16809"/>
                  <a:pt x="3128554" y="18288"/>
                </a:cubicBezTo>
                <a:cubicBezTo>
                  <a:pt x="2784984" y="19767"/>
                  <a:pt x="2735896" y="-17781"/>
                  <a:pt x="2383971" y="18288"/>
                </a:cubicBezTo>
                <a:cubicBezTo>
                  <a:pt x="2032046" y="54357"/>
                  <a:pt x="2019324" y="2920"/>
                  <a:pt x="1867989" y="18288"/>
                </a:cubicBezTo>
                <a:cubicBezTo>
                  <a:pt x="1716654" y="33656"/>
                  <a:pt x="1418675" y="32575"/>
                  <a:pt x="1169126" y="18288"/>
                </a:cubicBezTo>
                <a:cubicBezTo>
                  <a:pt x="919577" y="4001"/>
                  <a:pt x="798537" y="16165"/>
                  <a:pt x="561703" y="18288"/>
                </a:cubicBezTo>
                <a:cubicBezTo>
                  <a:pt x="324869" y="20411"/>
                  <a:pt x="221395" y="-912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6C51ABD4-9689-4A75-BE9B-55BB24CF1C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121" y="3549747"/>
            <a:ext cx="11130400" cy="861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043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8" name="Rectangle 77">
            <a:extLst>
              <a:ext uri="{FF2B5EF4-FFF2-40B4-BE49-F238E27FC236}">
                <a16:creationId xmlns:a16="http://schemas.microsoft.com/office/drawing/2014/main" id="{8FC9BE17-9A7B-462D-AE50-3D8777387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m 4" descr="Close de lente de câmera">
            <a:extLst>
              <a:ext uri="{FF2B5EF4-FFF2-40B4-BE49-F238E27FC236}">
                <a16:creationId xmlns:a16="http://schemas.microsoft.com/office/drawing/2014/main" id="{33D5000C-6494-422C-A23B-A4D7C19304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 r="23298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80" name="Rectangle 79">
            <a:extLst>
              <a:ext uri="{FF2B5EF4-FFF2-40B4-BE49-F238E27FC236}">
                <a16:creationId xmlns:a16="http://schemas.microsoft.com/office/drawing/2014/main" id="{3EBE8569-6AEC-4B8C-8D53-2DE337CD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6B27BBB-5CA6-4E6A-ABC0-E461BA4EE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4712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6350" marR="635" indent="-6350">
              <a:spcAft>
                <a:spcPts val="0"/>
              </a:spcAft>
            </a:pPr>
            <a:r>
              <a:rPr lang="en-US" sz="2800"/>
              <a:t>Objetivos da lição: 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6C821855-A4CE-4B75-A7D4-6D6786D07482}"/>
              </a:ext>
            </a:extLst>
          </p:cNvPr>
          <p:cNvSpPr txBox="1"/>
          <p:nvPr/>
        </p:nvSpPr>
        <p:spPr>
          <a:xfrm>
            <a:off x="371094" y="2718054"/>
            <a:ext cx="3438906" cy="3207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317500" lvl="1" indent="-228600">
              <a:lnSpc>
                <a:spcPct val="90000"/>
              </a:lnSpc>
              <a:spcBef>
                <a:spcPts val="825"/>
              </a:spcBef>
              <a:buClr>
                <a:srgbClr val="000099"/>
              </a:buClr>
              <a:buFont typeface="Arial" panose="020B0604020202020204" pitchFamily="34" charset="0"/>
              <a:buChar char="•"/>
              <a:tabLst>
                <a:tab pos="317500" algn="l"/>
                <a:tab pos="318135" algn="l"/>
              </a:tabLst>
            </a:pPr>
            <a:r>
              <a:rPr lang="en-US" sz="1700" b="1" spc="-5"/>
              <a:t>Falar que a misericórdia e a fidelidade estão ligadas. </a:t>
            </a:r>
          </a:p>
          <a:p>
            <a:pPr marL="317500" lvl="1" indent="-228600">
              <a:lnSpc>
                <a:spcPct val="90000"/>
              </a:lnSpc>
              <a:spcBef>
                <a:spcPts val="825"/>
              </a:spcBef>
              <a:buClr>
                <a:srgbClr val="000099"/>
              </a:buClr>
              <a:buFont typeface="Arial" panose="020B0604020202020204" pitchFamily="34" charset="0"/>
              <a:buChar char="•"/>
              <a:tabLst>
                <a:tab pos="317500" algn="l"/>
                <a:tab pos="318135" algn="l"/>
              </a:tabLst>
            </a:pPr>
            <a:r>
              <a:rPr lang="en-US" sz="1700" b="1" spc="-5"/>
              <a:t>Ensinar que Deus trabalha visando a restauração.</a:t>
            </a:r>
          </a:p>
          <a:p>
            <a:pPr marL="317500" lvl="1" indent="-228600">
              <a:lnSpc>
                <a:spcPct val="90000"/>
              </a:lnSpc>
              <a:spcBef>
                <a:spcPts val="825"/>
              </a:spcBef>
              <a:buClr>
                <a:srgbClr val="000099"/>
              </a:buClr>
              <a:buFont typeface="Arial" panose="020B0604020202020204" pitchFamily="34" charset="0"/>
              <a:buChar char="•"/>
              <a:tabLst>
                <a:tab pos="317500" algn="l"/>
                <a:tab pos="318135" algn="l"/>
              </a:tabLst>
            </a:pPr>
            <a:r>
              <a:rPr lang="en-US" sz="1700" b="1" spc="-5"/>
              <a:t> Mostrar a grandeza das misericórdias do Senhor.</a:t>
            </a:r>
          </a:p>
        </p:txBody>
      </p:sp>
    </p:spTree>
    <p:extLst>
      <p:ext uri="{BB962C8B-B14F-4D97-AF65-F5344CB8AC3E}">
        <p14:creationId xmlns:p14="http://schemas.microsoft.com/office/powerpoint/2010/main" val="887575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Picture 100">
            <a:extLst>
              <a:ext uri="{FF2B5EF4-FFF2-40B4-BE49-F238E27FC236}">
                <a16:creationId xmlns:a16="http://schemas.microsoft.com/office/drawing/2014/main" id="{54DDEBDD-D8BD-41A6-8A0D-B00E3768B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EECF9FCD-B812-4805-B18F-25CB27DE4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998" y="798445"/>
            <a:ext cx="4803636" cy="131166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solidFill>
                  <a:srgbClr val="000000"/>
                </a:solidFill>
              </a:rPr>
              <a:t>TEXTO</a:t>
            </a:r>
            <a:r>
              <a:rPr lang="en-US" spc="-50">
                <a:solidFill>
                  <a:srgbClr val="000000"/>
                </a:solidFill>
              </a:rPr>
              <a:t> </a:t>
            </a:r>
            <a:r>
              <a:rPr lang="en-US" spc="-5">
                <a:solidFill>
                  <a:srgbClr val="000000"/>
                </a:solidFill>
              </a:rPr>
              <a:t>BASE</a:t>
            </a:r>
            <a:br>
              <a:rPr lang="en-US">
                <a:solidFill>
                  <a:srgbClr val="000000"/>
                </a:solidFill>
              </a:rPr>
            </a:br>
            <a:endParaRPr lang="en-US">
              <a:solidFill>
                <a:srgbClr val="000000"/>
              </a:solidFill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557CEAF1-0B8D-42B7-BEBF-F9170E1F18A6}"/>
              </a:ext>
            </a:extLst>
          </p:cNvPr>
          <p:cNvSpPr txBox="1"/>
          <p:nvPr/>
        </p:nvSpPr>
        <p:spPr>
          <a:xfrm>
            <a:off x="540067" y="1803631"/>
            <a:ext cx="4706803" cy="425592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r>
              <a:rPr lang="pt-BR" sz="2200" dirty="0">
                <a:solidFill>
                  <a:srgbClr val="008080"/>
                </a:solidFill>
                <a:latin typeface="Georgia" panose="02040502050405020303" pitchFamily="18" charset="0"/>
              </a:rPr>
              <a:t>Lamentações 3:21-26</a:t>
            </a:r>
            <a:endParaRPr lang="pt-BR" sz="2200" dirty="0">
              <a:solidFill>
                <a:prstClr val="black"/>
              </a:solidFill>
              <a:latin typeface="Georgia" panose="02040502050405020303" pitchFamily="18" charset="0"/>
            </a:endParaRPr>
          </a:p>
          <a:p>
            <a:r>
              <a:rPr lang="pt-BR" sz="2200" dirty="0">
                <a:solidFill>
                  <a:srgbClr val="008080"/>
                </a:solidFill>
                <a:latin typeface="Georgia" panose="02040502050405020303" pitchFamily="18" charset="0"/>
              </a:rPr>
              <a:t>(21)</a:t>
            </a:r>
            <a:r>
              <a:rPr lang="pt-BR" sz="2200" dirty="0">
                <a:solidFill>
                  <a:prstClr val="black"/>
                </a:solidFill>
                <a:latin typeface="Georgia" panose="02040502050405020303" pitchFamily="18" charset="0"/>
              </a:rPr>
              <a:t>  Disto me recordarei na minha mente; por isso esperarei.</a:t>
            </a:r>
          </a:p>
          <a:p>
            <a:r>
              <a:rPr lang="pt-BR" sz="2200" dirty="0">
                <a:solidFill>
                  <a:srgbClr val="008080"/>
                </a:solidFill>
                <a:latin typeface="Georgia" panose="02040502050405020303" pitchFamily="18" charset="0"/>
              </a:rPr>
              <a:t>(22)</a:t>
            </a:r>
            <a:r>
              <a:rPr lang="pt-BR" sz="2200" dirty="0">
                <a:solidFill>
                  <a:prstClr val="black"/>
                </a:solidFill>
                <a:latin typeface="Georgia" panose="02040502050405020303" pitchFamily="18" charset="0"/>
              </a:rPr>
              <a:t>  As misericórdias do SENHOR são a causa de não sermos consumidos, porque as suas misericórdias não têm fim;</a:t>
            </a:r>
          </a:p>
          <a:p>
            <a:r>
              <a:rPr lang="pt-BR" sz="2200" dirty="0">
                <a:solidFill>
                  <a:srgbClr val="008080"/>
                </a:solidFill>
                <a:latin typeface="Georgia" panose="02040502050405020303" pitchFamily="18" charset="0"/>
              </a:rPr>
              <a:t>(23)</a:t>
            </a:r>
            <a:r>
              <a:rPr lang="pt-BR" sz="2200" dirty="0">
                <a:solidFill>
                  <a:prstClr val="black"/>
                </a:solidFill>
                <a:latin typeface="Georgia" panose="02040502050405020303" pitchFamily="18" charset="0"/>
              </a:rPr>
              <a:t>  Novas são cada manhã; grande é a tua fidelidade.</a:t>
            </a:r>
          </a:p>
          <a:p>
            <a:r>
              <a:rPr lang="pt-BR" sz="2200" dirty="0">
                <a:solidFill>
                  <a:srgbClr val="008080"/>
                </a:solidFill>
                <a:latin typeface="Georgia" panose="02040502050405020303" pitchFamily="18" charset="0"/>
              </a:rPr>
              <a:t>(24)</a:t>
            </a:r>
            <a:r>
              <a:rPr lang="pt-BR" sz="2200" dirty="0">
                <a:solidFill>
                  <a:prstClr val="black"/>
                </a:solidFill>
                <a:latin typeface="Georgia" panose="02040502050405020303" pitchFamily="18" charset="0"/>
              </a:rPr>
              <a:t>  A minha porção é o SENHOR, diz a minha alma; portanto esperarei nele.</a:t>
            </a:r>
          </a:p>
          <a:p>
            <a:r>
              <a:rPr lang="pt-BR" sz="2200" dirty="0">
                <a:solidFill>
                  <a:srgbClr val="008080"/>
                </a:solidFill>
                <a:latin typeface="Georgia" panose="02040502050405020303" pitchFamily="18" charset="0"/>
              </a:rPr>
              <a:t>(25)</a:t>
            </a:r>
            <a:r>
              <a:rPr lang="pt-BR" sz="2200" dirty="0">
                <a:solidFill>
                  <a:prstClr val="black"/>
                </a:solidFill>
                <a:latin typeface="Georgia" panose="02040502050405020303" pitchFamily="18" charset="0"/>
              </a:rPr>
              <a:t>  Bom é o SENHOR para os que esperam por ele, para a alma que o busca.</a:t>
            </a:r>
          </a:p>
          <a:p>
            <a:r>
              <a:rPr lang="pt-BR" sz="2200" dirty="0">
                <a:solidFill>
                  <a:srgbClr val="008080"/>
                </a:solidFill>
                <a:latin typeface="Georgia" panose="02040502050405020303" pitchFamily="18" charset="0"/>
              </a:rPr>
              <a:t>(26)</a:t>
            </a:r>
            <a:r>
              <a:rPr lang="pt-BR" sz="2200" dirty="0">
                <a:solidFill>
                  <a:prstClr val="black"/>
                </a:solidFill>
                <a:latin typeface="Georgia" panose="02040502050405020303" pitchFamily="18" charset="0"/>
              </a:rPr>
              <a:t>  Bom é ter esperança, e aguardar em silêncio a salvação do SENHOR.</a:t>
            </a:r>
          </a:p>
          <a:p>
            <a:endParaRPr lang="pt-BR" sz="2200" dirty="0">
              <a:solidFill>
                <a:prstClr val="black"/>
              </a:solidFill>
              <a:latin typeface="Georgia" panose="02040502050405020303" pitchFamily="18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0000"/>
              </a:solidFill>
            </a:endParaRPr>
          </a:p>
        </p:txBody>
      </p:sp>
      <p:pic>
        <p:nvPicPr>
          <p:cNvPr id="43" name="Imagem 42" descr="Uma imagem contendo Diagrama&#10;&#10;Descrição gerada automaticamente">
            <a:extLst>
              <a:ext uri="{FF2B5EF4-FFF2-40B4-BE49-F238E27FC236}">
                <a16:creationId xmlns:a16="http://schemas.microsoft.com/office/drawing/2014/main" id="{A3351CA6-1FE2-4882-B1F9-83F0ED0715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72" y="97348"/>
            <a:ext cx="1244819" cy="1095750"/>
          </a:xfrm>
          <a:prstGeom prst="rect">
            <a:avLst/>
          </a:prstGeom>
        </p:spPr>
      </p:pic>
      <p:pic>
        <p:nvPicPr>
          <p:cNvPr id="1026" name="Picture 2" descr="Lamentações 3:1-66 - BOM É O SENHOR PARA OS QUE ESPERAM POR ELE. ~ JAMAIS  DESISTA!">
            <a:extLst>
              <a:ext uri="{FF2B5EF4-FFF2-40B4-BE49-F238E27FC236}">
                <a16:creationId xmlns:a16="http://schemas.microsoft.com/office/drawing/2014/main" id="{870DB68D-DD69-4826-9F0A-92386935D8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4933" y="1193098"/>
            <a:ext cx="6597100" cy="494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07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34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321732"/>
            <a:ext cx="7058307" cy="1964266"/>
          </a:xfrm>
          <a:prstGeom prst="rect">
            <a:avLst/>
          </a:prstGeom>
          <a:solidFill>
            <a:srgbClr val="685E5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DC379496-346F-4857-A1D4-C184906B3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491260"/>
            <a:ext cx="6594189" cy="162521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Introdução</a:t>
            </a:r>
          </a:p>
        </p:txBody>
      </p:sp>
      <p:pic>
        <p:nvPicPr>
          <p:cNvPr id="2050" name="Picture 2" descr="VOCÊ PRECISA DA MISERICÓRDIA DE DEUS? (Saiba o que é Misericórdia e Graça)  - Momento com Deus - YouTube">
            <a:extLst>
              <a:ext uri="{FF2B5EF4-FFF2-40B4-BE49-F238E27FC236}">
                <a16:creationId xmlns:a16="http://schemas.microsoft.com/office/drawing/2014/main" id="{5AA587C4-B70E-47F8-BC7E-CDCF563F2B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" r="1313" b="-3"/>
          <a:stretch/>
        </p:blipFill>
        <p:spPr bwMode="auto">
          <a:xfrm>
            <a:off x="327547" y="2454903"/>
            <a:ext cx="7058306" cy="4080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" name="Rectangle 136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75" y="321732"/>
            <a:ext cx="431329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71DF8D5E-8ACA-4F1B-B3E6-E73FC5DC20FF}"/>
              </a:ext>
            </a:extLst>
          </p:cNvPr>
          <p:cNvSpPr txBox="1"/>
          <p:nvPr/>
        </p:nvSpPr>
        <p:spPr>
          <a:xfrm>
            <a:off x="7837715" y="917725"/>
            <a:ext cx="3616344" cy="4852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6350" marR="635" indent="-228600">
              <a:lnSpc>
                <a:spcPct val="90000"/>
              </a:lnSpc>
              <a:spcAft>
                <a:spcPts val="85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FFFFFF"/>
                </a:solidFill>
                <a:effectLst/>
              </a:rPr>
              <a:t>O </a:t>
            </a:r>
            <a:r>
              <a:rPr lang="en-US" sz="2800" dirty="0" err="1">
                <a:solidFill>
                  <a:srgbClr val="FFFFFF"/>
                </a:solidFill>
                <a:effectLst/>
              </a:rPr>
              <a:t>tema</a:t>
            </a:r>
            <a:r>
              <a:rPr lang="en-US" sz="2800" dirty="0">
                <a:solidFill>
                  <a:srgbClr val="FFFFFF"/>
                </a:solidFill>
                <a:effectLst/>
              </a:rPr>
              <a:t> </a:t>
            </a:r>
            <a:r>
              <a:rPr lang="en-US" sz="2800" dirty="0" err="1">
                <a:solidFill>
                  <a:srgbClr val="FFFFFF"/>
                </a:solidFill>
                <a:effectLst/>
              </a:rPr>
              <a:t>desta</a:t>
            </a:r>
            <a:r>
              <a:rPr lang="en-US" sz="2800" dirty="0">
                <a:solidFill>
                  <a:srgbClr val="FFFFFF"/>
                </a:solidFill>
                <a:effectLst/>
              </a:rPr>
              <a:t> </a:t>
            </a:r>
            <a:r>
              <a:rPr lang="en-US" sz="2800" dirty="0" err="1">
                <a:solidFill>
                  <a:srgbClr val="FFFFFF"/>
                </a:solidFill>
                <a:effectLst/>
              </a:rPr>
              <a:t>lição</a:t>
            </a:r>
            <a:r>
              <a:rPr lang="en-US" sz="2800" dirty="0">
                <a:solidFill>
                  <a:srgbClr val="FFFFFF"/>
                </a:solidFill>
                <a:effectLst/>
              </a:rPr>
              <a:t> é: A </a:t>
            </a:r>
            <a:r>
              <a:rPr lang="en-US" sz="2800" dirty="0" err="1">
                <a:solidFill>
                  <a:srgbClr val="FFFFFF"/>
                </a:solidFill>
                <a:effectLst/>
              </a:rPr>
              <a:t>Misericórdia</a:t>
            </a:r>
            <a:r>
              <a:rPr lang="en-US" sz="2800" dirty="0">
                <a:solidFill>
                  <a:srgbClr val="FFFFFF"/>
                </a:solidFill>
                <a:effectLst/>
              </a:rPr>
              <a:t> de Deus.</a:t>
            </a:r>
          </a:p>
          <a:p>
            <a:pPr marL="6350" marR="635" indent="-228600">
              <a:lnSpc>
                <a:spcPct val="90000"/>
              </a:lnSpc>
              <a:spcAft>
                <a:spcPts val="85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FFFFFF"/>
                </a:solidFill>
                <a:effectLst/>
              </a:rPr>
              <a:t>O </a:t>
            </a:r>
            <a:r>
              <a:rPr lang="en-US" sz="2800" dirty="0" err="1">
                <a:solidFill>
                  <a:srgbClr val="FFFFFF"/>
                </a:solidFill>
                <a:effectLst/>
              </a:rPr>
              <a:t>profeta</a:t>
            </a:r>
            <a:r>
              <a:rPr lang="en-US" sz="2800" dirty="0">
                <a:solidFill>
                  <a:srgbClr val="FFFFFF"/>
                </a:solidFill>
                <a:effectLst/>
              </a:rPr>
              <a:t> Jeremias </a:t>
            </a:r>
            <a:r>
              <a:rPr lang="en-US" sz="2800" dirty="0" err="1">
                <a:solidFill>
                  <a:srgbClr val="FFFFFF"/>
                </a:solidFill>
                <a:effectLst/>
              </a:rPr>
              <a:t>enxergou</a:t>
            </a:r>
            <a:r>
              <a:rPr lang="en-US" sz="2800" dirty="0">
                <a:solidFill>
                  <a:srgbClr val="FFFFFF"/>
                </a:solidFill>
                <a:effectLst/>
              </a:rPr>
              <a:t> </a:t>
            </a:r>
            <a:r>
              <a:rPr lang="en-US" sz="2800" dirty="0" err="1">
                <a:solidFill>
                  <a:srgbClr val="FFFFFF"/>
                </a:solidFill>
                <a:effectLst/>
              </a:rPr>
              <a:t>nas</a:t>
            </a:r>
            <a:r>
              <a:rPr lang="en-US" sz="2800" dirty="0">
                <a:solidFill>
                  <a:srgbClr val="FFFFFF"/>
                </a:solidFill>
                <a:effectLst/>
              </a:rPr>
              <a:t> </a:t>
            </a:r>
            <a:r>
              <a:rPr lang="en-US" sz="2800" dirty="0" err="1">
                <a:solidFill>
                  <a:srgbClr val="FFFFFF"/>
                </a:solidFill>
                <a:effectLst/>
              </a:rPr>
              <a:t>misericórdias</a:t>
            </a:r>
            <a:r>
              <a:rPr lang="en-US" sz="2800" dirty="0">
                <a:solidFill>
                  <a:srgbClr val="FFFFFF"/>
                </a:solidFill>
                <a:effectLst/>
              </a:rPr>
              <a:t> do Senhor um </a:t>
            </a:r>
            <a:r>
              <a:rPr lang="en-US" sz="2800" dirty="0" err="1">
                <a:solidFill>
                  <a:srgbClr val="FFFFFF"/>
                </a:solidFill>
                <a:effectLst/>
              </a:rPr>
              <a:t>raio</a:t>
            </a:r>
            <a:r>
              <a:rPr lang="en-US" sz="2800" dirty="0">
                <a:solidFill>
                  <a:srgbClr val="FFFFFF"/>
                </a:solidFill>
                <a:effectLst/>
              </a:rPr>
              <a:t> de </a:t>
            </a:r>
            <a:r>
              <a:rPr lang="en-US" sz="2800" dirty="0" err="1">
                <a:solidFill>
                  <a:srgbClr val="FFFFFF"/>
                </a:solidFill>
                <a:effectLst/>
              </a:rPr>
              <a:t>esperança</a:t>
            </a:r>
            <a:r>
              <a:rPr lang="en-US" sz="2800" dirty="0">
                <a:solidFill>
                  <a:srgbClr val="FFFFFF"/>
                </a:solidFill>
                <a:effectLst/>
              </a:rPr>
              <a:t> no </a:t>
            </a:r>
            <a:r>
              <a:rPr lang="en-US" sz="2800" dirty="0" err="1">
                <a:solidFill>
                  <a:srgbClr val="FFFFFF"/>
                </a:solidFill>
                <a:effectLst/>
              </a:rPr>
              <a:t>meio</a:t>
            </a:r>
            <a:r>
              <a:rPr lang="en-US" sz="2800" dirty="0">
                <a:solidFill>
                  <a:srgbClr val="FFFFFF"/>
                </a:solidFill>
                <a:effectLst/>
              </a:rPr>
              <a:t> de </a:t>
            </a:r>
            <a:r>
              <a:rPr lang="en-US" sz="2800" dirty="0" err="1">
                <a:solidFill>
                  <a:srgbClr val="FFFFFF"/>
                </a:solidFill>
                <a:effectLst/>
              </a:rPr>
              <a:t>todos</a:t>
            </a:r>
            <a:r>
              <a:rPr lang="en-US" sz="2800" dirty="0">
                <a:solidFill>
                  <a:srgbClr val="FFFFFF"/>
                </a:solidFill>
                <a:effectLst/>
              </a:rPr>
              <a:t> </a:t>
            </a:r>
            <a:r>
              <a:rPr lang="en-US" sz="2800" dirty="0" err="1">
                <a:solidFill>
                  <a:srgbClr val="FFFFFF"/>
                </a:solidFill>
                <a:effectLst/>
              </a:rPr>
              <a:t>os</a:t>
            </a:r>
            <a:r>
              <a:rPr lang="en-US" sz="2800" dirty="0">
                <a:solidFill>
                  <a:srgbClr val="FFFFFF"/>
                </a:solidFill>
                <a:effectLst/>
              </a:rPr>
              <a:t> </a:t>
            </a:r>
            <a:r>
              <a:rPr lang="en-US" sz="2800" dirty="0" err="1">
                <a:solidFill>
                  <a:srgbClr val="FFFFFF"/>
                </a:solidFill>
                <a:effectLst/>
              </a:rPr>
              <a:t>pecados</a:t>
            </a:r>
            <a:r>
              <a:rPr lang="en-US" sz="2800" dirty="0">
                <a:solidFill>
                  <a:srgbClr val="FFFFFF"/>
                </a:solidFill>
                <a:effectLst/>
              </a:rPr>
              <a:t> e </a:t>
            </a:r>
            <a:r>
              <a:rPr lang="en-US" sz="2800" dirty="0" err="1">
                <a:solidFill>
                  <a:srgbClr val="FFFFFF"/>
                </a:solidFill>
                <a:effectLst/>
              </a:rPr>
              <a:t>tristezas</a:t>
            </a:r>
            <a:r>
              <a:rPr lang="en-US" sz="2800" dirty="0">
                <a:solidFill>
                  <a:srgbClr val="FFFFFF"/>
                </a:solidFill>
                <a:effectLst/>
              </a:rPr>
              <a:t> que o </a:t>
            </a:r>
            <a:r>
              <a:rPr lang="en-US" sz="2800" dirty="0" err="1">
                <a:solidFill>
                  <a:srgbClr val="FFFFFF"/>
                </a:solidFill>
                <a:effectLst/>
              </a:rPr>
              <a:t>rodeavam</a:t>
            </a:r>
            <a:r>
              <a:rPr lang="en-US" sz="2800" dirty="0">
                <a:solidFill>
                  <a:srgbClr val="FFFFFF"/>
                </a:solidFill>
                <a:effectLst/>
              </a:rPr>
              <a:t>. </a:t>
            </a:r>
            <a:r>
              <a:rPr lang="en-US" sz="2800" dirty="0" err="1">
                <a:solidFill>
                  <a:srgbClr val="FFFFFF"/>
                </a:solidFill>
                <a:effectLst/>
              </a:rPr>
              <a:t>Então</a:t>
            </a:r>
            <a:r>
              <a:rPr lang="en-US" sz="2800" dirty="0">
                <a:solidFill>
                  <a:srgbClr val="FFFFFF"/>
                </a:solidFill>
                <a:effectLst/>
              </a:rPr>
              <a:t> </a:t>
            </a:r>
            <a:r>
              <a:rPr lang="en-US" sz="2800" dirty="0" err="1">
                <a:solidFill>
                  <a:srgbClr val="FFFFFF"/>
                </a:solidFill>
                <a:effectLst/>
              </a:rPr>
              <a:t>ele</a:t>
            </a:r>
            <a:r>
              <a:rPr lang="en-US" sz="2800" dirty="0">
                <a:solidFill>
                  <a:srgbClr val="FFFFFF"/>
                </a:solidFill>
                <a:effectLst/>
              </a:rPr>
              <a:t> </a:t>
            </a:r>
            <a:r>
              <a:rPr lang="en-US" sz="2800" dirty="0" err="1">
                <a:solidFill>
                  <a:srgbClr val="FFFFFF"/>
                </a:solidFill>
                <a:effectLst/>
              </a:rPr>
              <a:t>convida</a:t>
            </a:r>
            <a:r>
              <a:rPr lang="en-US" sz="2800" dirty="0">
                <a:solidFill>
                  <a:srgbClr val="FFFFFF"/>
                </a:solidFill>
                <a:effectLst/>
              </a:rPr>
              <a:t> o </a:t>
            </a:r>
            <a:r>
              <a:rPr lang="en-US" sz="2800" dirty="0" err="1">
                <a:solidFill>
                  <a:srgbClr val="FFFFFF"/>
                </a:solidFill>
                <a:effectLst/>
              </a:rPr>
              <a:t>povo</a:t>
            </a:r>
            <a:r>
              <a:rPr lang="en-US" sz="2800" dirty="0">
                <a:solidFill>
                  <a:srgbClr val="FFFFFF"/>
                </a:solidFill>
                <a:effectLst/>
              </a:rPr>
              <a:t> a </a:t>
            </a:r>
            <a:r>
              <a:rPr lang="en-US" sz="2800" dirty="0" err="1">
                <a:solidFill>
                  <a:srgbClr val="FFFFFF"/>
                </a:solidFill>
                <a:effectLst/>
              </a:rPr>
              <a:t>reconhecer</a:t>
            </a:r>
            <a:r>
              <a:rPr lang="en-US" sz="2800" dirty="0">
                <a:solidFill>
                  <a:srgbClr val="FFFFFF"/>
                </a:solidFill>
                <a:effectLst/>
              </a:rPr>
              <a:t> o </a:t>
            </a:r>
            <a:r>
              <a:rPr lang="en-US" sz="2800" dirty="0" err="1">
                <a:solidFill>
                  <a:srgbClr val="FFFFFF"/>
                </a:solidFill>
                <a:effectLst/>
              </a:rPr>
              <a:t>seu</a:t>
            </a:r>
            <a:r>
              <a:rPr lang="en-US" sz="2800" dirty="0">
                <a:solidFill>
                  <a:srgbClr val="FFFFFF"/>
                </a:solidFill>
                <a:effectLst/>
              </a:rPr>
              <a:t> </a:t>
            </a:r>
            <a:r>
              <a:rPr lang="en-US" sz="2800" dirty="0" err="1">
                <a:solidFill>
                  <a:srgbClr val="FFFFFF"/>
                </a:solidFill>
                <a:effectLst/>
              </a:rPr>
              <a:t>pecado</a:t>
            </a:r>
            <a:r>
              <a:rPr lang="en-US" sz="2800" dirty="0">
                <a:solidFill>
                  <a:srgbClr val="FFFFFF"/>
                </a:solidFill>
                <a:effectLst/>
              </a:rPr>
              <a:t> e a se </a:t>
            </a:r>
            <a:r>
              <a:rPr lang="en-US" sz="2800" dirty="0" err="1">
                <a:solidFill>
                  <a:srgbClr val="FFFFFF"/>
                </a:solidFill>
                <a:effectLst/>
              </a:rPr>
              <a:t>voltar</a:t>
            </a:r>
            <a:r>
              <a:rPr lang="en-US" sz="2800" dirty="0">
                <a:solidFill>
                  <a:srgbClr val="FFFFFF"/>
                </a:solidFill>
                <a:effectLst/>
              </a:rPr>
              <a:t> para Deus, </a:t>
            </a:r>
            <a:r>
              <a:rPr lang="en-US" sz="2800" dirty="0" err="1">
                <a:solidFill>
                  <a:srgbClr val="FFFFFF"/>
                </a:solidFill>
                <a:effectLst/>
              </a:rPr>
              <a:t>enquanto</a:t>
            </a:r>
            <a:r>
              <a:rPr lang="en-US" sz="2800" dirty="0">
                <a:solidFill>
                  <a:srgbClr val="FFFFFF"/>
                </a:solidFill>
                <a:effectLst/>
              </a:rPr>
              <a:t> </a:t>
            </a:r>
            <a:r>
              <a:rPr lang="en-US" sz="2800" dirty="0" err="1">
                <a:solidFill>
                  <a:srgbClr val="FFFFFF"/>
                </a:solidFill>
                <a:effectLst/>
              </a:rPr>
              <a:t>havia</a:t>
            </a:r>
            <a:r>
              <a:rPr lang="en-US" sz="2800" dirty="0">
                <a:solidFill>
                  <a:srgbClr val="FFFFFF"/>
                </a:solidFill>
                <a:effectLst/>
              </a:rPr>
              <a:t> tempo.</a:t>
            </a:r>
          </a:p>
        </p:txBody>
      </p:sp>
    </p:spTree>
    <p:extLst>
      <p:ext uri="{BB962C8B-B14F-4D97-AF65-F5344CB8AC3E}">
        <p14:creationId xmlns:p14="http://schemas.microsoft.com/office/powerpoint/2010/main" val="262608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1" name="Rectangle 80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93C3DF4-3A80-4CEB-8698-F175DE2955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436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83" name="Rectangle 82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BE5B338-3888-4E0D-9002-D08435292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822189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0" i="0" u="none" strike="noStrike" baseline="0"/>
              <a:t> 1. </a:t>
            </a:r>
            <a:r>
              <a:rPr lang="en-US" sz="4000">
                <a:effectLst/>
              </a:rPr>
              <a:t>As misericórdias do Senhor</a:t>
            </a:r>
            <a:endParaRPr lang="en-US" sz="4000" b="0" i="0" u="none" strike="noStrike" baseline="0"/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5CE7F8DA-913E-4123-9222-9A88FB51C768}"/>
              </a:ext>
            </a:extLst>
          </p:cNvPr>
          <p:cNvSpPr txBox="1"/>
          <p:nvPr/>
        </p:nvSpPr>
        <p:spPr>
          <a:xfrm>
            <a:off x="838200" y="2434201"/>
            <a:ext cx="3822189" cy="3742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350" indent="-228600">
              <a:lnSpc>
                <a:spcPct val="90000"/>
              </a:lnSpc>
              <a:spcAft>
                <a:spcPts val="850"/>
              </a:spcAft>
              <a:buFont typeface="Arial" panose="020B0604020202020204" pitchFamily="34" charset="0"/>
              <a:buChar char="•"/>
            </a:pPr>
            <a:r>
              <a:rPr lang="en-US" sz="2000">
                <a:effectLst/>
              </a:rPr>
              <a:t>A misericórdia de Deus é Ele deixando de nos castigar como merecemos por causa dos nossos pecados; dando oportunidade ao homem para rever seus conceitos da prática de coisas erradas; sendo longânimo diante do nosso arrependimento. </a:t>
            </a:r>
          </a:p>
          <a:p>
            <a:pPr marL="6350" indent="-228600">
              <a:lnSpc>
                <a:spcPct val="90000"/>
              </a:lnSpc>
              <a:spcAft>
                <a:spcPts val="850"/>
              </a:spcAft>
              <a:buFont typeface="Arial" panose="020B0604020202020204" pitchFamily="34" charset="0"/>
              <a:buChar char="•"/>
            </a:pPr>
            <a:r>
              <a:rPr lang="en-US" sz="2000">
                <a:effectLst/>
              </a:rPr>
              <a:t> </a:t>
            </a:r>
          </a:p>
        </p:txBody>
      </p:sp>
      <p:pic>
        <p:nvPicPr>
          <p:cNvPr id="7" name="Imagem 6" descr="Uma imagem contendo Diagrama&#10;&#10;Descrição gerada automaticamente">
            <a:extLst>
              <a:ext uri="{FF2B5EF4-FFF2-40B4-BE49-F238E27FC236}">
                <a16:creationId xmlns:a16="http://schemas.microsoft.com/office/drawing/2014/main" id="{E486882B-0DEB-4A2C-B2CD-55FEE542C6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389" y="142035"/>
            <a:ext cx="1244819" cy="1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85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2E2D6A-6658-49A2-90D9-D21DE96908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Definição de misericórdia: 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0729044B-5EF9-440B-99AC-DA3566F94BBB}"/>
              </a:ext>
            </a:extLst>
          </p:cNvPr>
          <p:cNvSpPr txBox="1"/>
          <p:nvPr/>
        </p:nvSpPr>
        <p:spPr>
          <a:xfrm>
            <a:off x="4965431" y="2438400"/>
            <a:ext cx="6586489" cy="3785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350" indent="-228600">
              <a:lnSpc>
                <a:spcPct val="90000"/>
              </a:lnSpc>
              <a:spcAft>
                <a:spcPts val="850"/>
              </a:spcAft>
              <a:buFont typeface="Arial" panose="020B0604020202020204" pitchFamily="34" charset="0"/>
              <a:buChar char="•"/>
            </a:pPr>
            <a:r>
              <a:rPr lang="en-US" sz="2000">
                <a:effectLst/>
              </a:rPr>
              <a:t>sentimento de dor e solidariedade com relação a alguém que sofre uma tragédia pessoal ou que caiu em desgraça; dó, compaixão, piedade.</a:t>
            </a:r>
          </a:p>
          <a:p>
            <a:pPr marL="6350" indent="-228600">
              <a:lnSpc>
                <a:spcPct val="90000"/>
              </a:lnSpc>
              <a:spcAft>
                <a:spcPts val="850"/>
              </a:spcAft>
              <a:buFont typeface="Arial" panose="020B0604020202020204" pitchFamily="34" charset="0"/>
              <a:buChar char="•"/>
            </a:pPr>
            <a:r>
              <a:rPr lang="en-US" sz="2000">
                <a:effectLst/>
              </a:rPr>
              <a:t>Diferença entre graça e misericórdia:</a:t>
            </a:r>
          </a:p>
          <a:p>
            <a:pPr marL="6350" indent="-228600">
              <a:lnSpc>
                <a:spcPct val="90000"/>
              </a:lnSpc>
              <a:spcAft>
                <a:spcPts val="850"/>
              </a:spcAft>
              <a:buFont typeface="Arial" panose="020B0604020202020204" pitchFamily="34" charset="0"/>
              <a:buChar char="•"/>
            </a:pPr>
            <a:r>
              <a:rPr lang="en-US" sz="2000" b="1">
                <a:effectLst/>
              </a:rPr>
              <a:t>Misericórdia </a:t>
            </a:r>
            <a:r>
              <a:rPr lang="en-US" sz="2000">
                <a:effectLst/>
              </a:rPr>
              <a:t>- não receber aquilo que você merece / punição impedida, contida.</a:t>
            </a:r>
          </a:p>
          <a:p>
            <a:pPr marL="6350" indent="-228600">
              <a:lnSpc>
                <a:spcPct val="90000"/>
              </a:lnSpc>
              <a:spcAft>
                <a:spcPts val="850"/>
              </a:spcAft>
              <a:buFont typeface="Arial" panose="020B0604020202020204" pitchFamily="34" charset="0"/>
              <a:buChar char="•"/>
            </a:pPr>
            <a:r>
              <a:rPr lang="en-US" sz="2000" b="1">
                <a:effectLst/>
              </a:rPr>
              <a:t>Graça</a:t>
            </a:r>
            <a:r>
              <a:rPr lang="en-US" sz="2000">
                <a:effectLst/>
              </a:rPr>
              <a:t> - receber aquilo que você não merece / favor sem mérito algum de nossa parte.</a:t>
            </a:r>
          </a:p>
        </p:txBody>
      </p:sp>
      <p:pic>
        <p:nvPicPr>
          <p:cNvPr id="12" name="Imagem 11" descr="Empresário tomando notas">
            <a:extLst>
              <a:ext uri="{FF2B5EF4-FFF2-40B4-BE49-F238E27FC236}">
                <a16:creationId xmlns:a16="http://schemas.microsoft.com/office/drawing/2014/main" id="{721BD248-63E4-451D-A6F9-6232262E54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46000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4048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7449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1970</TotalTime>
  <Words>1280</Words>
  <Application>Microsoft Office PowerPoint</Application>
  <PresentationFormat>Widescreen</PresentationFormat>
  <Paragraphs>83</Paragraphs>
  <Slides>20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20</vt:i4>
      </vt:variant>
    </vt:vector>
  </HeadingPairs>
  <TitlesOfParts>
    <vt:vector size="29" baseType="lpstr">
      <vt:lpstr>Arial</vt:lpstr>
      <vt:lpstr>Arial</vt:lpstr>
      <vt:lpstr>Calibri</vt:lpstr>
      <vt:lpstr>Calibri Light</vt:lpstr>
      <vt:lpstr>Georgia</vt:lpstr>
      <vt:lpstr>Times New Roman</vt:lpstr>
      <vt:lpstr>Titillium Web</vt:lpstr>
      <vt:lpstr>Tema do Office</vt:lpstr>
      <vt:lpstr>Office Theme</vt:lpstr>
      <vt:lpstr>06: A Misericórdia de Deus.</vt:lpstr>
      <vt:lpstr>Assista a vídeo aula do Pr. Júlio César aqui</vt:lpstr>
      <vt:lpstr>Pré-textual</vt:lpstr>
      <vt:lpstr>Verdade Aplicada</vt:lpstr>
      <vt:lpstr>Objetivos da lição: </vt:lpstr>
      <vt:lpstr>TEXTO BASE </vt:lpstr>
      <vt:lpstr>Introdução</vt:lpstr>
      <vt:lpstr> 1. As misericórdias do Senhor</vt:lpstr>
      <vt:lpstr>Definição de misericórdia: </vt:lpstr>
      <vt:lpstr>Apresentação do PowerPoint</vt:lpstr>
      <vt:lpstr>Apresentação do PowerPoint</vt:lpstr>
      <vt:lpstr>Apresentação do PowerPoint</vt:lpstr>
      <vt:lpstr>Tá Gostando?</vt:lpstr>
      <vt:lpstr>3. Deus trabalha visando a restauração. </vt:lpstr>
      <vt:lpstr>Apresentação do PowerPoint</vt:lpstr>
      <vt:lpstr>Para ajudar o canal Boa Semente, seja membro ou apoiador e receba conteúdos exclusivos</vt:lpstr>
      <vt:lpstr>Clique aqui</vt:lpstr>
      <vt:lpstr>Apresentação do PowerPoint</vt:lpstr>
      <vt:lpstr>Conclusão</vt:lpstr>
      <vt:lpstr>BIBLIOGRAFIA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LIÇÃO 5. O bem contra o mal: Conflitos na caminhada</dc:title>
  <dc:creator>Julio César Pereira</dc:creator>
  <cp:lastModifiedBy>Julio César Pereira</cp:lastModifiedBy>
  <cp:revision>56</cp:revision>
  <dcterms:created xsi:type="dcterms:W3CDTF">2021-01-27T14:59:39Z</dcterms:created>
  <dcterms:modified xsi:type="dcterms:W3CDTF">2021-05-08T14:10:26Z</dcterms:modified>
</cp:coreProperties>
</file>